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6" r:id="rId4"/>
  </p:sldMasterIdLst>
  <p:notesMasterIdLst>
    <p:notesMasterId r:id="rId40"/>
  </p:notesMasterIdLst>
  <p:sldIdLst>
    <p:sldId id="2076138006" r:id="rId5"/>
    <p:sldId id="2076137723" r:id="rId6"/>
    <p:sldId id="2076138070" r:id="rId7"/>
    <p:sldId id="2076138094" r:id="rId8"/>
    <p:sldId id="2076138095" r:id="rId9"/>
    <p:sldId id="2076138096" r:id="rId10"/>
    <p:sldId id="2076138097" r:id="rId11"/>
    <p:sldId id="2076138098" r:id="rId12"/>
    <p:sldId id="2076138099" r:id="rId13"/>
    <p:sldId id="2076138100" r:id="rId14"/>
    <p:sldId id="2076138101" r:id="rId15"/>
    <p:sldId id="2076138102" r:id="rId16"/>
    <p:sldId id="2076138103" r:id="rId17"/>
    <p:sldId id="2076138104" r:id="rId18"/>
    <p:sldId id="2076138105" r:id="rId19"/>
    <p:sldId id="2076138106" r:id="rId20"/>
    <p:sldId id="2076138107" r:id="rId21"/>
    <p:sldId id="2076138108" r:id="rId22"/>
    <p:sldId id="2076138109" r:id="rId23"/>
    <p:sldId id="2076138110" r:id="rId24"/>
    <p:sldId id="2076138111" r:id="rId25"/>
    <p:sldId id="2076138112" r:id="rId26"/>
    <p:sldId id="2076138113" r:id="rId27"/>
    <p:sldId id="2076138114" r:id="rId28"/>
    <p:sldId id="2076138115" r:id="rId29"/>
    <p:sldId id="2076138116" r:id="rId30"/>
    <p:sldId id="2076138117" r:id="rId31"/>
    <p:sldId id="2076138120" r:id="rId32"/>
    <p:sldId id="2076138121" r:id="rId33"/>
    <p:sldId id="2076138122" r:id="rId34"/>
    <p:sldId id="2076138123" r:id="rId35"/>
    <p:sldId id="2076138124" r:id="rId36"/>
    <p:sldId id="2076138125" r:id="rId37"/>
    <p:sldId id="2076137592" r:id="rId38"/>
    <p:sldId id="207613812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Adoption Framework Overview" id="{8703D9A2-5B2B-454D-9771-C7B55BB17141}">
          <p14:sldIdLst>
            <p14:sldId id="2076138006"/>
            <p14:sldId id="2076137723"/>
            <p14:sldId id="2076138070"/>
            <p14:sldId id="2076138094"/>
            <p14:sldId id="2076138095"/>
            <p14:sldId id="2076138096"/>
          </p14:sldIdLst>
        </p14:section>
        <p14:section name="Governance Methodology" id="{D22C6E6F-2C6F-4377-AF6E-1BD8B3AB0C71}">
          <p14:sldIdLst>
            <p14:sldId id="2076138097"/>
            <p14:sldId id="2076138098"/>
            <p14:sldId id="2076138099"/>
            <p14:sldId id="2076138100"/>
            <p14:sldId id="2076138101"/>
            <p14:sldId id="2076138102"/>
            <p14:sldId id="2076138103"/>
          </p14:sldIdLst>
        </p14:section>
        <p14:section name="Governance Pillars" id="{3BC11283-C845-464C-ACA8-3C4A9B2F48F4}">
          <p14:sldIdLst>
            <p14:sldId id="2076138104"/>
            <p14:sldId id="2076138105"/>
            <p14:sldId id="2076138106"/>
            <p14:sldId id="2076138107"/>
            <p14:sldId id="2076138108"/>
            <p14:sldId id="2076138109"/>
          </p14:sldIdLst>
        </p14:section>
        <p14:section name="Governance benchmark" id="{5191F725-DDFD-404C-A513-616A0822B772}">
          <p14:sldIdLst>
            <p14:sldId id="2076138110"/>
            <p14:sldId id="2076138111"/>
            <p14:sldId id="2076138112"/>
          </p14:sldIdLst>
        </p14:section>
        <p14:section name="Defining an initial foundation" id="{46D6A62E-8DC5-4CE3-88CD-400F908A97C7}">
          <p14:sldIdLst>
            <p14:sldId id="2076138113"/>
            <p14:sldId id="2076138114"/>
            <p14:sldId id="2076138115"/>
            <p14:sldId id="2076138116"/>
            <p14:sldId id="2076138117"/>
          </p14:sldIdLst>
        </p14:section>
        <p14:section name="Sample Policies" id="{5F34D40E-163E-4776-B08F-472913F35A89}">
          <p14:sldIdLst>
            <p14:sldId id="2076138120"/>
            <p14:sldId id="2076138121"/>
            <p14:sldId id="2076138122"/>
            <p14:sldId id="2076138123"/>
            <p14:sldId id="2076138124"/>
          </p14:sldIdLst>
        </p14:section>
        <p14:section name="Next Steps and Resources" id="{707BF99C-C357-4D42-8E65-90502FE9B9E9}">
          <p14:sldIdLst>
            <p14:sldId id="2076138125"/>
            <p14:sldId id="2076137592"/>
            <p14:sldId id="207613812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72BB4B-C717-5434-C8A4-A4DEE75DC796}" name="Pablo Sanchez" initials="PS" userId="S::pablosp@microsoft.com::0f48470a-3c87-4ba9-ac2f-63e38402478e" providerId="AD"/>
  <p188:author id="{4D39604F-A97F-C10B-58B2-74EC3B478214}" name="Rob Kuehfus" initials="RK" userId="S::rokuehfu@microsoft.com::08fa2429-8542-44d3-bca6-fdf2f04fc238" providerId="AD"/>
  <p188:author id="{0F76AD63-EC2B-A1CC-1217-8844579DCBFD}" name="Michael Venables (Red Door Collaborative LLC)" initials="MV(DCL" userId="S::v-micven@microsoft.com::91b429b7-3a8a-4124-97e7-4383402e7224" providerId="AD"/>
  <p188:author id="{A0682DA7-C9D0-990B-7504-6B487E896CA5}" name="Niels Ophey" initials="NO" userId="S::niophey@microsoft.com::e92edb78-61d0-4c9f-b47b-e90ce40b953d" providerId="AD"/>
  <p188:author id="{1C5FF8E4-88D1-E0FC-C96B-45D9EC863C1A}" name="Deepa Athre" initials="DA" userId="S::deathre@microsoft.com::76c56e96-477b-45c0-a1fd-bc83f92d7f9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chel Wagoner" initials="RW" lastIdx="12" clrIdx="0">
    <p:extLst>
      <p:ext uri="{19B8F6BF-5375-455C-9EA6-DF929625EA0E}">
        <p15:presenceInfo xmlns:p15="http://schemas.microsoft.com/office/powerpoint/2012/main" userId="S::Rachel.Wagoner@indigoslate.com::33c85504-aef3-4217-ac5f-e7248e9af200" providerId="AD"/>
      </p:ext>
    </p:extLst>
  </p:cmAuthor>
  <p:cmAuthor id="2" name="Ratna Penumatsa" initials="RP" lastIdx="2" clrIdx="1">
    <p:extLst>
      <p:ext uri="{19B8F6BF-5375-455C-9EA6-DF929625EA0E}">
        <p15:presenceInfo xmlns:p15="http://schemas.microsoft.com/office/powerpoint/2012/main" userId="S::Ratna.Penumatsa@indigoslate.com::3866044d-21a8-4f44-bfe8-9f82c38a207e" providerId="AD"/>
      </p:ext>
    </p:extLst>
  </p:cmAuthor>
  <p:cmAuthor id="3" name="Michael Venables" initials="MV" lastIdx="1" clrIdx="2">
    <p:extLst>
      <p:ext uri="{19B8F6BF-5375-455C-9EA6-DF929625EA0E}">
        <p15:presenceInfo xmlns:p15="http://schemas.microsoft.com/office/powerpoint/2012/main" userId="Michael Venab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B4"/>
    <a:srgbClr val="000000"/>
    <a:srgbClr val="3C3B41"/>
    <a:srgbClr val="0078D4"/>
    <a:srgbClr val="243A5E"/>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5" autoAdjust="0"/>
    <p:restoredTop sz="94249" autoAdjust="0"/>
  </p:normalViewPr>
  <p:slideViewPr>
    <p:cSldViewPr snapToGrid="0">
      <p:cViewPr varScale="1">
        <p:scale>
          <a:sx n="167" d="100"/>
          <a:sy n="167" d="100"/>
        </p:scale>
        <p:origin x="456" y="138"/>
      </p:cViewPr>
      <p:guideLst/>
    </p:cSldViewPr>
  </p:slideViewPr>
  <p:outlineViewPr>
    <p:cViewPr>
      <p:scale>
        <a:sx n="33" d="100"/>
        <a:sy n="33" d="100"/>
      </p:scale>
      <p:origin x="0" y="-1794"/>
    </p:cViewPr>
  </p:outlineViewPr>
  <p:notesTextViewPr>
    <p:cViewPr>
      <p:scale>
        <a:sx n="1" d="1"/>
        <a:sy n="1" d="1"/>
      </p:scale>
      <p:origin x="0" y="0"/>
    </p:cViewPr>
  </p:notesTextViewPr>
  <p:sorterViewPr>
    <p:cViewPr varScale="1">
      <p:scale>
        <a:sx n="100" d="100"/>
        <a:sy n="100" d="100"/>
      </p:scale>
      <p:origin x="0" y="-105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3967A57D-DF16-4F5B-B94D-1B47B7E64CE8}"/>
    <pc:docChg chg="modSld">
      <pc:chgData name="Jonathan Vella" userId="ff59d9e4-9df8-4ae6-90e3-b837e2f6651b" providerId="ADAL" clId="{3967A57D-DF16-4F5B-B94D-1B47B7E64CE8}" dt="2023-01-24T08:45:49.387" v="2" actId="6549"/>
      <pc:docMkLst>
        <pc:docMk/>
      </pc:docMkLst>
      <pc:sldChg chg="modSp mod">
        <pc:chgData name="Jonathan Vella" userId="ff59d9e4-9df8-4ae6-90e3-b837e2f6651b" providerId="ADAL" clId="{3967A57D-DF16-4F5B-B94D-1B47B7E64CE8}" dt="2023-01-24T08:32:28.122" v="1" actId="1036"/>
        <pc:sldMkLst>
          <pc:docMk/>
          <pc:sldMk cId="576696711" sldId="2076138099"/>
        </pc:sldMkLst>
        <pc:spChg chg="mod">
          <ac:chgData name="Jonathan Vella" userId="ff59d9e4-9df8-4ae6-90e3-b837e2f6651b" providerId="ADAL" clId="{3967A57D-DF16-4F5B-B94D-1B47B7E64CE8}" dt="2023-01-24T08:32:28.122" v="1" actId="1036"/>
          <ac:spMkLst>
            <pc:docMk/>
            <pc:sldMk cId="576696711" sldId="2076138099"/>
            <ac:spMk id="100" creationId="{002007FE-5F12-4F8E-847C-C4566487E5D6}"/>
          </ac:spMkLst>
        </pc:spChg>
      </pc:sldChg>
      <pc:sldChg chg="modSp mod">
        <pc:chgData name="Jonathan Vella" userId="ff59d9e4-9df8-4ae6-90e3-b837e2f6651b" providerId="ADAL" clId="{3967A57D-DF16-4F5B-B94D-1B47B7E64CE8}" dt="2023-01-24T08:45:49.387" v="2" actId="6549"/>
        <pc:sldMkLst>
          <pc:docMk/>
          <pc:sldMk cId="1769187857" sldId="2076138105"/>
        </pc:sldMkLst>
        <pc:spChg chg="mod">
          <ac:chgData name="Jonathan Vella" userId="ff59d9e4-9df8-4ae6-90e3-b837e2f6651b" providerId="ADAL" clId="{3967A57D-DF16-4F5B-B94D-1B47B7E64CE8}" dt="2023-01-24T08:45:49.387" v="2" actId="6549"/>
          <ac:spMkLst>
            <pc:docMk/>
            <pc:sldMk cId="1769187857" sldId="2076138105"/>
            <ac:spMk id="6" creationId="{DE2C4D3F-6E9A-4C82-8DCD-1610559E860E}"/>
          </ac:spMkLst>
        </pc:spChg>
      </pc:sldChg>
    </pc:docChg>
  </pc:docChgLst>
  <pc:docChgLst>
    <pc:chgData name="Jonathan Vella" userId="ff59d9e4-9df8-4ae6-90e3-b837e2f6651b" providerId="ADAL" clId="{F9F769E2-9649-42F6-B2BC-81D8A932634F}"/>
    <pc:docChg chg="modSld sldOrd modSection">
      <pc:chgData name="Jonathan Vella" userId="ff59d9e4-9df8-4ae6-90e3-b837e2f6651b" providerId="ADAL" clId="{F9F769E2-9649-42F6-B2BC-81D8A932634F}" dt="2022-03-29T13:13:18.453" v="1"/>
      <pc:docMkLst>
        <pc:docMk/>
      </pc:docMkLst>
      <pc:sldChg chg="ord">
        <pc:chgData name="Jonathan Vella" userId="ff59d9e4-9df8-4ae6-90e3-b837e2f6651b" providerId="ADAL" clId="{F9F769E2-9649-42F6-B2BC-81D8A932634F}" dt="2022-03-29T13:13:18.453" v="1"/>
        <pc:sldMkLst>
          <pc:docMk/>
          <pc:sldMk cId="187628012" sldId="2076138120"/>
        </pc:sldMkLst>
      </pc:sldChg>
      <pc:sldChg chg="ord">
        <pc:chgData name="Jonathan Vella" userId="ff59d9e4-9df8-4ae6-90e3-b837e2f6651b" providerId="ADAL" clId="{F9F769E2-9649-42F6-B2BC-81D8A932634F}" dt="2022-03-29T13:13:18.453" v="1"/>
        <pc:sldMkLst>
          <pc:docMk/>
          <pc:sldMk cId="944733146" sldId="2076138121"/>
        </pc:sldMkLst>
      </pc:sldChg>
      <pc:sldChg chg="ord">
        <pc:chgData name="Jonathan Vella" userId="ff59d9e4-9df8-4ae6-90e3-b837e2f6651b" providerId="ADAL" clId="{F9F769E2-9649-42F6-B2BC-81D8A932634F}" dt="2022-03-29T13:13:18.453" v="1"/>
        <pc:sldMkLst>
          <pc:docMk/>
          <pc:sldMk cId="793173286" sldId="2076138122"/>
        </pc:sldMkLst>
      </pc:sldChg>
      <pc:sldChg chg="ord">
        <pc:chgData name="Jonathan Vella" userId="ff59d9e4-9df8-4ae6-90e3-b837e2f6651b" providerId="ADAL" clId="{F9F769E2-9649-42F6-B2BC-81D8A932634F}" dt="2022-03-29T13:13:18.453" v="1"/>
        <pc:sldMkLst>
          <pc:docMk/>
          <pc:sldMk cId="624522830" sldId="2076138123"/>
        </pc:sldMkLst>
      </pc:sldChg>
      <pc:sldChg chg="ord">
        <pc:chgData name="Jonathan Vella" userId="ff59d9e4-9df8-4ae6-90e3-b837e2f6651b" providerId="ADAL" clId="{F9F769E2-9649-42F6-B2BC-81D8A932634F}" dt="2022-03-29T13:13:18.453" v="1"/>
        <pc:sldMkLst>
          <pc:docMk/>
          <pc:sldMk cId="964913573" sldId="20761381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2770D-93A3-4EFA-A5AC-13F3DD05FB3A}" type="datetimeFigureOut">
              <a:rPr lang="en-IN" smtClean="0"/>
              <a:t>24-01-2023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BD52F-6FF0-43DC-9BA4-8566560103F9}" type="slidenum">
              <a:rPr lang="en-IN" smtClean="0"/>
              <a:t>‹#›</a:t>
            </a:fld>
            <a:endParaRPr lang="en-IN"/>
          </a:p>
        </p:txBody>
      </p:sp>
    </p:spTree>
    <p:extLst>
      <p:ext uri="{BB962C8B-B14F-4D97-AF65-F5344CB8AC3E}">
        <p14:creationId xmlns:p14="http://schemas.microsoft.com/office/powerpoint/2010/main" val="2600545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1/24/2023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Comprehensive governance is a cross-team initiative involving cooperation and alignment across business outcomes, measurements, and strategy.</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The Cloud governance team is responsible for evaluating and managing risk tolerance and creating policies from perceived business risks.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936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A solid governance foundation includes Cost management controls.</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Continue your process of governance iterations by implementing Cost management best practices.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032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1" dirty="0">
              <a:highlight>
                <a:srgbClr val="FFFF00"/>
              </a:highlight>
              <a:latin typeface="Sego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BD52F-6FF0-43DC-9BA4-8566560103F9}" type="slidenum">
              <a:rPr lang="en-IN" smtClean="0"/>
              <a:t>20</a:t>
            </a:fld>
            <a:endParaRPr lang="en-IN"/>
          </a:p>
        </p:txBody>
      </p:sp>
    </p:spTree>
    <p:extLst>
      <p:ext uri="{BB962C8B-B14F-4D97-AF65-F5344CB8AC3E}">
        <p14:creationId xmlns:p14="http://schemas.microsoft.com/office/powerpoint/2010/main" val="3929481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1" dirty="0">
              <a:highlight>
                <a:srgbClr val="FFFF00"/>
              </a:highlight>
              <a:latin typeface="Sego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042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29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39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433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1" dirty="0">
              <a:highlight>
                <a:srgbClr val="FFFF00"/>
              </a:highlight>
              <a:latin typeface="Sego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193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088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panose="020B0502040204020203" pitchFamily="34" charset="0"/>
                <a:ea typeface="+mn-ea"/>
                <a:cs typeface="+mn-cs"/>
              </a:rPr>
              <a:t>Build a Minimum Viable Product for Governance.</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To begin your cloud adoption journey, initially you can implement a Minimum Viable Product (MVP) for governance .</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Based on complexity of your environment, either Standard or Complex, there are corresponding guide in Microsoft CAF. Each guide outlines a set of best practices, based on a set of customer experiences, and industry recommendations . </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1/24/2023 8:59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17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solidFill>
                <a:srgbClr val="FF0000"/>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1/24/2023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123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1/24/2023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82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532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6494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1/24/2023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9601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468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468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738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881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a:ea typeface="+mn-ea"/>
                <a:cs typeface="+mn-cs"/>
              </a:rPr>
              <a:t>&lt;Key point&gt;: Change is more than adopting technology. It’s adapting how you do business.</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We share</a:t>
            </a:r>
            <a:r>
              <a:rPr lang="en-US" sz="1100" dirty="0">
                <a:effectLst/>
                <a:latin typeface="Segoe"/>
              </a:rPr>
              <a:t> best practices from our employees, partners, and customers who have already undertaken the cloud journey.</a:t>
            </a:r>
            <a:endParaRPr lang="en-US" sz="1100" kern="1200" dirty="0">
              <a:solidFill>
                <a:schemeClr val="tx1"/>
              </a:solidFill>
              <a:effectLst/>
              <a:latin typeface="Segoe"/>
              <a:ea typeface="+mn-ea"/>
              <a:cs typeface="+mn-cs"/>
            </a:endParaRP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Cloud Adoption Framework brings together </a:t>
            </a:r>
            <a:r>
              <a:rPr lang="en-US" sz="1100" b="1" kern="1200" dirty="0">
                <a:solidFill>
                  <a:schemeClr val="tx1"/>
                </a:solidFill>
                <a:effectLst/>
                <a:latin typeface="Segoe"/>
                <a:ea typeface="+mn-ea"/>
                <a:cs typeface="+mn-cs"/>
              </a:rPr>
              <a:t>people, process, and technology</a:t>
            </a:r>
            <a:r>
              <a:rPr lang="en-US" sz="1100" kern="1200" dirty="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100" b="0" kern="1200" dirty="0">
                <a:solidFill>
                  <a:schemeClr val="tx1"/>
                </a:solidFill>
                <a:effectLst/>
                <a:latin typeface="Segoe"/>
                <a:ea typeface="+mn-ea"/>
                <a:cs typeface="+mn-cs"/>
              </a:rPr>
              <a:t>We can help guide you through.</a:t>
            </a:r>
          </a:p>
          <a:p>
            <a:endParaRPr lang="en-US" sz="11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Governance is important, because it sets a balance between transformation and risk mitigation.</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Governance enables the creation of a balance between transformation (evolving your business with digital transformation) and risk mitigation (minimizing risks to business outcomes and performance).</a:t>
            </a:r>
          </a:p>
          <a:p>
            <a:pPr marL="171450" indent="-171450">
              <a:buFont typeface="Wingdings" panose="05000000000000000000" pitchFamily="2" charset="2"/>
              <a:buChar char="§"/>
            </a:pPr>
            <a:endParaRPr lang="en-US" sz="1200" kern="1200" dirty="0">
              <a:solidFill>
                <a:schemeClr val="tx1"/>
              </a:solidFill>
              <a:effectLst/>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kern="1200" dirty="0">
                <a:solidFill>
                  <a:schemeClr val="tx1"/>
                </a:solidFill>
                <a:effectLst/>
                <a:latin typeface="Segoe"/>
                <a:ea typeface="+mn-ea"/>
                <a:cs typeface="+mn-cs"/>
              </a:rPr>
              <a:t>Lets explore the methodology underlying Govern in the Cloud Adoption Framework</a:t>
            </a:r>
          </a:p>
          <a:p>
            <a:pPr marL="171450" indent="-171450">
              <a:buFont typeface="Wingdings" panose="05000000000000000000" pitchFamily="2" charset="2"/>
              <a:buChar char="§"/>
            </a:pPr>
            <a:endParaRPr lang="en-US" sz="1200" kern="1200" dirty="0">
              <a:solidFill>
                <a:schemeClr val="tx1"/>
              </a:solidFill>
              <a:effectLst/>
              <a:latin typeface="Segoe"/>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355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Focusing on four key exercises, governance helps your organization to develop business and technical approaches—and move towards a cloud governance baseline to efficiently mitigate new business risks common to cloud adoption efforts</a:t>
            </a:r>
            <a:r>
              <a:rPr lang="en-US" sz="1200" kern="1200" dirty="0">
                <a:solidFill>
                  <a:schemeClr val="tx1"/>
                </a:solidFill>
                <a:effectLst/>
                <a:latin typeface="Segoe"/>
                <a:ea typeface="+mn-ea"/>
                <a:cs typeface="+mn-cs"/>
              </a:rPr>
              <a:t>.</a:t>
            </a:r>
          </a:p>
          <a:p>
            <a:endParaRPr lang="en-US" b="0" i="1" dirty="0">
              <a:highlight>
                <a:srgbClr val="FFFF00"/>
              </a:highlight>
              <a:latin typeface="Sego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607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Corporate governance policies are formulated to detect potential problems.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The five disciplines of governance are actionable—and are rolled out in governance iterations.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They help your organization manage risks—and create guardrails for your cloud adoption effort.</a:t>
            </a:r>
            <a:endParaRPr lang="en-I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solidFill>
                  <a:srgbClr val="000000"/>
                </a:solidFill>
                <a:latin typeface="Segoe UI" panose="020B0502040204020203" pitchFamily="34" charset="0"/>
                <a:cs typeface="Segoe UI" panose="020B0502040204020203" pitchFamily="34" charset="0"/>
              </a:rPr>
              <a:t>Using </a:t>
            </a:r>
            <a:r>
              <a:rPr lang="en-US" sz="1200" dirty="0">
                <a:solidFill>
                  <a:srgbClr val="0078D4"/>
                </a:solidFill>
                <a:latin typeface="Segoe UI Semibold" panose="020B0702040204020203" pitchFamily="34" charset="0"/>
                <a:cs typeface="Segoe UI Semibold" panose="020B0702040204020203" pitchFamily="34" charset="0"/>
              </a:rPr>
              <a:t>actionable, efficient, and comprehensive </a:t>
            </a:r>
            <a:r>
              <a:rPr lang="en-US" sz="1200" dirty="0">
                <a:solidFill>
                  <a:srgbClr val="000000"/>
                </a:solidFill>
                <a:latin typeface="Segoe UI" panose="020B0502040204020203" pitchFamily="34" charset="0"/>
                <a:cs typeface="Segoe UI" panose="020B0502040204020203" pitchFamily="34" charset="0"/>
              </a:rPr>
              <a:t>guidance, </a:t>
            </a:r>
            <a:r>
              <a:rPr lang="en-US" sz="1200" b="1" dirty="0">
                <a:solidFill>
                  <a:srgbClr val="000000"/>
                </a:solidFill>
                <a:latin typeface="Segoe UI" panose="020B0502040204020203" pitchFamily="34" charset="0"/>
                <a:cs typeface="Segoe UI" panose="020B0502040204020203" pitchFamily="34" charset="0"/>
              </a:rPr>
              <a:t>your organization can modernize, while achieving your business outcomes</a:t>
            </a:r>
            <a:r>
              <a:rPr lang="en-US" sz="1200" dirty="0">
                <a:solidFill>
                  <a:srgbClr val="000000"/>
                </a:solidFill>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Governance develops and evolve corporate policy along five disciplines. </a:t>
            </a:r>
            <a:r>
              <a:rPr lang="en-US" sz="1200" kern="1200" dirty="0">
                <a:solidFill>
                  <a:schemeClr val="tx1"/>
                </a:solidFill>
                <a:effectLst/>
                <a:latin typeface="Segoe"/>
                <a:ea typeface="+mn-ea"/>
                <a:cs typeface="+mn-cs"/>
              </a:rPr>
              <a:t>A cloud governance team is tasked with  </a:t>
            </a:r>
            <a:r>
              <a:rPr lang="en-US" sz="1200" i="1" kern="1200" dirty="0">
                <a:solidFill>
                  <a:schemeClr val="tx1"/>
                </a:solidFill>
                <a:effectLst/>
                <a:latin typeface="Segoe"/>
                <a:ea typeface="+mn-ea"/>
                <a:cs typeface="+mn-cs"/>
              </a:rPr>
              <a:t>in an incremental process </a:t>
            </a:r>
            <a:r>
              <a:rPr lang="en-US" sz="1200" i="0" kern="1200" dirty="0">
                <a:solidFill>
                  <a:schemeClr val="tx1"/>
                </a:solidFill>
                <a:effectLst/>
                <a:latin typeface="Segoe"/>
                <a:ea typeface="+mn-ea"/>
                <a:cs typeface="+mn-cs"/>
              </a:rPr>
              <a:t>of </a:t>
            </a:r>
            <a:r>
              <a:rPr lang="en-US" sz="1200" b="0" i="0" kern="1200" dirty="0">
                <a:solidFill>
                  <a:schemeClr val="tx1"/>
                </a:solidFill>
                <a:effectLst/>
                <a:latin typeface="+mn-lt"/>
                <a:ea typeface="+mn-ea"/>
                <a:cs typeface="+mn-cs"/>
              </a:rPr>
              <a:t>mitigating risks to business processes and technology platform with minimal interruption to cloud adoption and innovation.</a:t>
            </a:r>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Segoe"/>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65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78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8974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789281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0823061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33823769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4377678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Tree>
    <p:extLst>
      <p:ext uri="{BB962C8B-B14F-4D97-AF65-F5344CB8AC3E}">
        <p14:creationId xmlns:p14="http://schemas.microsoft.com/office/powerpoint/2010/main" val="32886460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FC92A6DB-305B-4489-AF8E-F4364E7A72BE}"/>
              </a:ext>
            </a:extLst>
          </p:cNvPr>
          <p:cNvSpPr>
            <a:spLocks noGrp="1"/>
          </p:cNvSpPr>
          <p:nvPr>
            <p:ph sz="quarter" idx="10"/>
          </p:nvPr>
        </p:nvSpPr>
        <p:spPr>
          <a:xfrm>
            <a:off x="977900" y="1752600"/>
            <a:ext cx="318770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B4E3C4AA-40C9-4964-999A-ECD23FD1247E}"/>
              </a:ext>
            </a:extLst>
          </p:cNvPr>
          <p:cNvSpPr>
            <a:spLocks noGrp="1"/>
          </p:cNvSpPr>
          <p:nvPr>
            <p:ph sz="quarter" idx="11"/>
          </p:nvPr>
        </p:nvSpPr>
        <p:spPr>
          <a:xfrm>
            <a:off x="1155700" y="3124200"/>
            <a:ext cx="318770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F75B8567-BBC0-40C4-BF02-3158EB2A0924}"/>
              </a:ext>
            </a:extLst>
          </p:cNvPr>
          <p:cNvSpPr>
            <a:spLocks noGrp="1"/>
          </p:cNvSpPr>
          <p:nvPr>
            <p:ph sz="quarter" idx="12"/>
          </p:nvPr>
        </p:nvSpPr>
        <p:spPr>
          <a:xfrm>
            <a:off x="1155700" y="4356100"/>
            <a:ext cx="3721100" cy="546753"/>
          </a:xfrm>
        </p:spPr>
        <p:txBody>
          <a:bodyPr/>
          <a:lstStyle/>
          <a:p>
            <a:pPr lvl="0"/>
            <a:r>
              <a:rPr lang="en-US" dirty="0"/>
              <a:t>Click to edit Master text</a:t>
            </a:r>
          </a:p>
        </p:txBody>
      </p:sp>
    </p:spTree>
    <p:extLst>
      <p:ext uri="{BB962C8B-B14F-4D97-AF65-F5344CB8AC3E}">
        <p14:creationId xmlns:p14="http://schemas.microsoft.com/office/powerpoint/2010/main" val="37296638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77BE1C2F-3E7A-42BC-BB74-63A449AFBA5B}"/>
              </a:ext>
            </a:extLst>
          </p:cNvPr>
          <p:cNvSpPr>
            <a:spLocks noGrp="1"/>
          </p:cNvSpPr>
          <p:nvPr>
            <p:ph sz="quarter" idx="10"/>
          </p:nvPr>
        </p:nvSpPr>
        <p:spPr>
          <a:xfrm>
            <a:off x="455613" y="1247775"/>
            <a:ext cx="21272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A89BF384-88C9-431C-9457-09F6DE5C9DDD}"/>
              </a:ext>
            </a:extLst>
          </p:cNvPr>
          <p:cNvSpPr>
            <a:spLocks noGrp="1"/>
          </p:cNvSpPr>
          <p:nvPr>
            <p:ph sz="quarter" idx="11"/>
          </p:nvPr>
        </p:nvSpPr>
        <p:spPr>
          <a:xfrm>
            <a:off x="2974975" y="1247775"/>
            <a:ext cx="2395538" cy="5461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59EB60D8-C6EB-4718-8D70-70528A94F386}"/>
              </a:ext>
            </a:extLst>
          </p:cNvPr>
          <p:cNvSpPr>
            <a:spLocks noGrp="1"/>
          </p:cNvSpPr>
          <p:nvPr>
            <p:ph sz="quarter" idx="12"/>
          </p:nvPr>
        </p:nvSpPr>
        <p:spPr>
          <a:xfrm>
            <a:off x="5805488" y="1247775"/>
            <a:ext cx="212725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D98F2A3A-BFDC-4A91-9234-68C65E0DB13D}"/>
              </a:ext>
            </a:extLst>
          </p:cNvPr>
          <p:cNvSpPr>
            <a:spLocks noGrp="1"/>
          </p:cNvSpPr>
          <p:nvPr>
            <p:ph sz="quarter" idx="13"/>
          </p:nvPr>
        </p:nvSpPr>
        <p:spPr>
          <a:xfrm>
            <a:off x="8331200" y="1247775"/>
            <a:ext cx="2263775" cy="546100"/>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968EF2C-7AE4-466E-B4B1-1A5F383FB150}"/>
              </a:ext>
            </a:extLst>
          </p:cNvPr>
          <p:cNvSpPr>
            <a:spLocks noGrp="1"/>
          </p:cNvSpPr>
          <p:nvPr>
            <p:ph sz="quarter" idx="14"/>
          </p:nvPr>
        </p:nvSpPr>
        <p:spPr>
          <a:xfrm>
            <a:off x="942975" y="2220913"/>
            <a:ext cx="2859088" cy="546100"/>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16F29E83-AA4E-4E44-9430-4A98D8159DD0}"/>
              </a:ext>
            </a:extLst>
          </p:cNvPr>
          <p:cNvSpPr>
            <a:spLocks noGrp="1"/>
          </p:cNvSpPr>
          <p:nvPr>
            <p:ph sz="quarter" idx="15"/>
          </p:nvPr>
        </p:nvSpPr>
        <p:spPr>
          <a:xfrm>
            <a:off x="4732338" y="2220913"/>
            <a:ext cx="359886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14D887A-A207-44B5-92D3-B590F76CD9EB}"/>
              </a:ext>
            </a:extLst>
          </p:cNvPr>
          <p:cNvSpPr>
            <a:spLocks noGrp="1"/>
          </p:cNvSpPr>
          <p:nvPr>
            <p:ph sz="quarter" idx="16"/>
          </p:nvPr>
        </p:nvSpPr>
        <p:spPr>
          <a:xfrm>
            <a:off x="455613" y="3062288"/>
            <a:ext cx="2859087" cy="546753"/>
          </a:xfrm>
        </p:spPr>
        <p:txBody>
          <a:bodyPr/>
          <a:lstStyle/>
          <a:p>
            <a:pPr lvl="0"/>
            <a:r>
              <a:rPr lang="en-US" dirty="0"/>
              <a:t>Click to edit Master</a:t>
            </a:r>
          </a:p>
        </p:txBody>
      </p:sp>
      <p:sp>
        <p:nvSpPr>
          <p:cNvPr id="18" name="Content Placeholder 17">
            <a:extLst>
              <a:ext uri="{FF2B5EF4-FFF2-40B4-BE49-F238E27FC236}">
                <a16:creationId xmlns:a16="http://schemas.microsoft.com/office/drawing/2014/main" id="{DF20F5DA-C479-456F-9D3C-F89427656487}"/>
              </a:ext>
            </a:extLst>
          </p:cNvPr>
          <p:cNvSpPr>
            <a:spLocks noGrp="1"/>
          </p:cNvSpPr>
          <p:nvPr>
            <p:ph sz="quarter" idx="17"/>
          </p:nvPr>
        </p:nvSpPr>
        <p:spPr>
          <a:xfrm>
            <a:off x="3686175" y="3062288"/>
            <a:ext cx="2728913" cy="546753"/>
          </a:xfrm>
        </p:spPr>
        <p:txBody>
          <a:bodyPr/>
          <a:lstStyle/>
          <a:p>
            <a:pPr lvl="0"/>
            <a:r>
              <a:rPr lang="en-US" dirty="0"/>
              <a:t>Click to edit Master</a:t>
            </a:r>
          </a:p>
        </p:txBody>
      </p:sp>
      <p:sp>
        <p:nvSpPr>
          <p:cNvPr id="20" name="Content Placeholder 19">
            <a:extLst>
              <a:ext uri="{FF2B5EF4-FFF2-40B4-BE49-F238E27FC236}">
                <a16:creationId xmlns:a16="http://schemas.microsoft.com/office/drawing/2014/main" id="{94E2D28A-DAD8-4C14-A83C-45541EB28E33}"/>
              </a:ext>
            </a:extLst>
          </p:cNvPr>
          <p:cNvSpPr>
            <a:spLocks noGrp="1"/>
          </p:cNvSpPr>
          <p:nvPr>
            <p:ph sz="quarter" idx="18"/>
          </p:nvPr>
        </p:nvSpPr>
        <p:spPr>
          <a:xfrm>
            <a:off x="6880225" y="3062288"/>
            <a:ext cx="2728913" cy="546100"/>
          </a:xfrm>
        </p:spPr>
        <p:txBody>
          <a:bodyPr/>
          <a:lstStyle/>
          <a:p>
            <a:pPr lvl="0"/>
            <a:r>
              <a:rPr lang="en-US" dirty="0"/>
              <a:t>Click to edit Master</a:t>
            </a:r>
          </a:p>
        </p:txBody>
      </p:sp>
      <p:sp>
        <p:nvSpPr>
          <p:cNvPr id="22" name="Content Placeholder 21">
            <a:extLst>
              <a:ext uri="{FF2B5EF4-FFF2-40B4-BE49-F238E27FC236}">
                <a16:creationId xmlns:a16="http://schemas.microsoft.com/office/drawing/2014/main" id="{7794EAD8-A71E-4549-8EE1-FDF15B9CE66F}"/>
              </a:ext>
            </a:extLst>
          </p:cNvPr>
          <p:cNvSpPr>
            <a:spLocks noGrp="1"/>
          </p:cNvSpPr>
          <p:nvPr>
            <p:ph sz="quarter" idx="19"/>
          </p:nvPr>
        </p:nvSpPr>
        <p:spPr>
          <a:xfrm>
            <a:off x="276225" y="4325938"/>
            <a:ext cx="2525713" cy="546100"/>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3DFFABFE-822D-4DFA-97B7-A0C4EDCA28A3}"/>
              </a:ext>
            </a:extLst>
          </p:cNvPr>
          <p:cNvSpPr>
            <a:spLocks noGrp="1"/>
          </p:cNvSpPr>
          <p:nvPr>
            <p:ph sz="quarter" idx="20"/>
          </p:nvPr>
        </p:nvSpPr>
        <p:spPr>
          <a:xfrm>
            <a:off x="3314700" y="4325938"/>
            <a:ext cx="2525713"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C879E11D-8C97-45D6-A9FD-487054032969}"/>
              </a:ext>
            </a:extLst>
          </p:cNvPr>
          <p:cNvSpPr>
            <a:spLocks noGrp="1"/>
          </p:cNvSpPr>
          <p:nvPr>
            <p:ph sz="quarter" idx="21"/>
          </p:nvPr>
        </p:nvSpPr>
        <p:spPr>
          <a:xfrm>
            <a:off x="6764338" y="4325938"/>
            <a:ext cx="3336925" cy="546753"/>
          </a:xfrm>
        </p:spPr>
        <p:txBody>
          <a:bodyPr/>
          <a:lstStyle/>
          <a:p>
            <a:pPr lvl="0"/>
            <a:r>
              <a:rPr lang="en-US" dirty="0"/>
              <a:t>Click to edit Master text</a:t>
            </a:r>
          </a:p>
        </p:txBody>
      </p:sp>
      <p:sp>
        <p:nvSpPr>
          <p:cNvPr id="28" name="Content Placeholder 27">
            <a:extLst>
              <a:ext uri="{FF2B5EF4-FFF2-40B4-BE49-F238E27FC236}">
                <a16:creationId xmlns:a16="http://schemas.microsoft.com/office/drawing/2014/main" id="{F28FAE5C-41FE-496B-835C-B3D06FC02712}"/>
              </a:ext>
            </a:extLst>
          </p:cNvPr>
          <p:cNvSpPr>
            <a:spLocks noGrp="1"/>
          </p:cNvSpPr>
          <p:nvPr>
            <p:ph sz="quarter" idx="22"/>
          </p:nvPr>
        </p:nvSpPr>
        <p:spPr>
          <a:xfrm>
            <a:off x="455613" y="5935663"/>
            <a:ext cx="2519362" cy="546753"/>
          </a:xfrm>
        </p:spPr>
        <p:txBody>
          <a:bodyPr/>
          <a:lstStyle/>
          <a:p>
            <a:pPr lvl="0"/>
            <a:r>
              <a:rPr lang="en-US" dirty="0"/>
              <a:t>Click to edit</a:t>
            </a:r>
          </a:p>
        </p:txBody>
      </p:sp>
      <p:sp>
        <p:nvSpPr>
          <p:cNvPr id="30" name="Content Placeholder 29">
            <a:extLst>
              <a:ext uri="{FF2B5EF4-FFF2-40B4-BE49-F238E27FC236}">
                <a16:creationId xmlns:a16="http://schemas.microsoft.com/office/drawing/2014/main" id="{8E8AAEB6-E7DD-4A81-B387-E499FE0610F7}"/>
              </a:ext>
            </a:extLst>
          </p:cNvPr>
          <p:cNvSpPr>
            <a:spLocks noGrp="1"/>
          </p:cNvSpPr>
          <p:nvPr>
            <p:ph sz="quarter" idx="23"/>
          </p:nvPr>
        </p:nvSpPr>
        <p:spPr>
          <a:xfrm>
            <a:off x="4325938" y="5935663"/>
            <a:ext cx="29162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5DD2B957-E9DE-4195-97F8-F0C329288C82}"/>
              </a:ext>
            </a:extLst>
          </p:cNvPr>
          <p:cNvSpPr>
            <a:spLocks noGrp="1"/>
          </p:cNvSpPr>
          <p:nvPr>
            <p:ph sz="quarter" idx="24"/>
          </p:nvPr>
        </p:nvSpPr>
        <p:spPr>
          <a:xfrm>
            <a:off x="7602538" y="5381625"/>
            <a:ext cx="2246312" cy="546753"/>
          </a:xfrm>
        </p:spPr>
        <p:txBody>
          <a:bodyPr/>
          <a:lstStyle/>
          <a:p>
            <a:pPr lvl="0"/>
            <a:r>
              <a:rPr lang="en-US" dirty="0"/>
              <a:t>Click to edit</a:t>
            </a:r>
          </a:p>
        </p:txBody>
      </p:sp>
    </p:spTree>
    <p:extLst>
      <p:ext uri="{BB962C8B-B14F-4D97-AF65-F5344CB8AC3E}">
        <p14:creationId xmlns:p14="http://schemas.microsoft.com/office/powerpoint/2010/main" val="12874230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88CA4109-DC7D-4929-A61E-21BB5FD97D0F}"/>
              </a:ext>
            </a:extLst>
          </p:cNvPr>
          <p:cNvSpPr>
            <a:spLocks noGrp="1"/>
          </p:cNvSpPr>
          <p:nvPr>
            <p:ph sz="quarter" idx="10"/>
          </p:nvPr>
        </p:nvSpPr>
        <p:spPr>
          <a:xfrm>
            <a:off x="595313" y="1393825"/>
            <a:ext cx="23939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74274DA-8109-48B5-8897-A9CC8908B962}"/>
              </a:ext>
            </a:extLst>
          </p:cNvPr>
          <p:cNvSpPr>
            <a:spLocks noGrp="1"/>
          </p:cNvSpPr>
          <p:nvPr>
            <p:ph sz="quarter" idx="11"/>
          </p:nvPr>
        </p:nvSpPr>
        <p:spPr>
          <a:xfrm>
            <a:off x="595313" y="2263775"/>
            <a:ext cx="2627312" cy="547688"/>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D010DEC-4A38-42A1-96C6-9204C7DC0966}"/>
              </a:ext>
            </a:extLst>
          </p:cNvPr>
          <p:cNvSpPr>
            <a:spLocks noGrp="1"/>
          </p:cNvSpPr>
          <p:nvPr>
            <p:ph sz="quarter" idx="12"/>
          </p:nvPr>
        </p:nvSpPr>
        <p:spPr>
          <a:xfrm>
            <a:off x="455613" y="3106738"/>
            <a:ext cx="32448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807EF6D5-E4E4-4ED0-85AB-ABAB241E38E7}"/>
              </a:ext>
            </a:extLst>
          </p:cNvPr>
          <p:cNvSpPr>
            <a:spLocks noGrp="1"/>
          </p:cNvSpPr>
          <p:nvPr>
            <p:ph sz="quarter" idx="13"/>
          </p:nvPr>
        </p:nvSpPr>
        <p:spPr>
          <a:xfrm>
            <a:off x="595313" y="4122738"/>
            <a:ext cx="32448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707D515-BF2B-4596-9161-CB3C16DB6FAE}"/>
              </a:ext>
            </a:extLst>
          </p:cNvPr>
          <p:cNvSpPr>
            <a:spLocks noGrp="1"/>
          </p:cNvSpPr>
          <p:nvPr>
            <p:ph sz="quarter" idx="14"/>
          </p:nvPr>
        </p:nvSpPr>
        <p:spPr>
          <a:xfrm>
            <a:off x="595313" y="4978400"/>
            <a:ext cx="342582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5462C3A0-0748-4782-A34C-6A97B922E556}"/>
              </a:ext>
            </a:extLst>
          </p:cNvPr>
          <p:cNvSpPr>
            <a:spLocks noGrp="1"/>
          </p:cNvSpPr>
          <p:nvPr>
            <p:ph sz="quarter" idx="15"/>
          </p:nvPr>
        </p:nvSpPr>
        <p:spPr>
          <a:xfrm>
            <a:off x="5254625" y="1939925"/>
            <a:ext cx="3244850" cy="546753"/>
          </a:xfrm>
        </p:spPr>
        <p:txBody>
          <a:bodyPr/>
          <a:lstStyle/>
          <a:p>
            <a:pPr lvl="0"/>
            <a:r>
              <a:rPr lang="en-US" dirty="0"/>
              <a:t>Click to edit Master text</a:t>
            </a:r>
          </a:p>
        </p:txBody>
      </p:sp>
    </p:spTree>
    <p:extLst>
      <p:ext uri="{BB962C8B-B14F-4D97-AF65-F5344CB8AC3E}">
        <p14:creationId xmlns:p14="http://schemas.microsoft.com/office/powerpoint/2010/main" val="37570989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0A9289C8-7D60-4D63-B11B-026E572AC7C1}"/>
              </a:ext>
            </a:extLst>
          </p:cNvPr>
          <p:cNvSpPr>
            <a:spLocks noGrp="1"/>
          </p:cNvSpPr>
          <p:nvPr>
            <p:ph sz="quarter" idx="10"/>
          </p:nvPr>
        </p:nvSpPr>
        <p:spPr>
          <a:xfrm>
            <a:off x="855663" y="1698625"/>
            <a:ext cx="268605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382AEFF0-2632-4F9C-96B9-7BE2C914E2DC}"/>
              </a:ext>
            </a:extLst>
          </p:cNvPr>
          <p:cNvSpPr>
            <a:spLocks noGrp="1"/>
          </p:cNvSpPr>
          <p:nvPr>
            <p:ph sz="quarter" idx="11"/>
          </p:nvPr>
        </p:nvSpPr>
        <p:spPr>
          <a:xfrm>
            <a:off x="855663" y="2974975"/>
            <a:ext cx="268605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225044C6-D631-484A-8A27-EBE9FB9FC553}"/>
              </a:ext>
            </a:extLst>
          </p:cNvPr>
          <p:cNvSpPr>
            <a:spLocks noGrp="1"/>
          </p:cNvSpPr>
          <p:nvPr>
            <p:ph sz="quarter" idx="12"/>
          </p:nvPr>
        </p:nvSpPr>
        <p:spPr>
          <a:xfrm>
            <a:off x="8853488" y="1698625"/>
            <a:ext cx="2686050"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C0783E69-D0F5-4885-8415-45A99758C6C5}"/>
              </a:ext>
            </a:extLst>
          </p:cNvPr>
          <p:cNvSpPr>
            <a:spLocks noGrp="1"/>
          </p:cNvSpPr>
          <p:nvPr>
            <p:ph sz="quarter" idx="13"/>
          </p:nvPr>
        </p:nvSpPr>
        <p:spPr>
          <a:xfrm>
            <a:off x="8636000" y="3208338"/>
            <a:ext cx="2074863"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5E03E38-1F4D-4E93-82DA-083EBA8B1A6A}"/>
              </a:ext>
            </a:extLst>
          </p:cNvPr>
          <p:cNvSpPr>
            <a:spLocks noGrp="1"/>
          </p:cNvSpPr>
          <p:nvPr>
            <p:ph sz="quarter" idx="14"/>
          </p:nvPr>
        </p:nvSpPr>
        <p:spPr>
          <a:xfrm>
            <a:off x="9028113" y="4411663"/>
            <a:ext cx="2074862"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86EA0A3-04CD-447B-A7FD-6136B04E8EB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55120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6A56BB0-C580-477A-8BAC-4298A644B1CB}"/>
              </a:ext>
            </a:extLst>
          </p:cNvPr>
          <p:cNvSpPr>
            <a:spLocks noGrp="1"/>
          </p:cNvSpPr>
          <p:nvPr>
            <p:ph sz="quarter" idx="10"/>
          </p:nvPr>
        </p:nvSpPr>
        <p:spPr>
          <a:xfrm>
            <a:off x="717550" y="1504950"/>
            <a:ext cx="2995613"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D3159192-8BAD-4185-822C-659DCA90A79C}"/>
              </a:ext>
            </a:extLst>
          </p:cNvPr>
          <p:cNvSpPr>
            <a:spLocks noGrp="1"/>
          </p:cNvSpPr>
          <p:nvPr>
            <p:ph sz="quarter" idx="11"/>
          </p:nvPr>
        </p:nvSpPr>
        <p:spPr>
          <a:xfrm>
            <a:off x="717550" y="2517775"/>
            <a:ext cx="2827338"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7EDBC9A6-8433-421A-BA55-58C1EE6D0864}"/>
              </a:ext>
            </a:extLst>
          </p:cNvPr>
          <p:cNvSpPr>
            <a:spLocks noGrp="1"/>
          </p:cNvSpPr>
          <p:nvPr>
            <p:ph sz="quarter" idx="12"/>
          </p:nvPr>
        </p:nvSpPr>
        <p:spPr>
          <a:xfrm>
            <a:off x="871538" y="3629025"/>
            <a:ext cx="23495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1EF9E68-9212-4F08-BCB7-8B2A7F68EC97}"/>
              </a:ext>
            </a:extLst>
          </p:cNvPr>
          <p:cNvSpPr>
            <a:spLocks noGrp="1"/>
          </p:cNvSpPr>
          <p:nvPr>
            <p:ph sz="quarter" idx="13"/>
          </p:nvPr>
        </p:nvSpPr>
        <p:spPr>
          <a:xfrm>
            <a:off x="8088313" y="1504950"/>
            <a:ext cx="2420937"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03EDE48D-548E-4B6C-AA90-11C11FB702AA}"/>
              </a:ext>
            </a:extLst>
          </p:cNvPr>
          <p:cNvSpPr>
            <a:spLocks noGrp="1"/>
          </p:cNvSpPr>
          <p:nvPr>
            <p:ph sz="quarter" idx="14"/>
          </p:nvPr>
        </p:nvSpPr>
        <p:spPr>
          <a:xfrm>
            <a:off x="8088313" y="2517775"/>
            <a:ext cx="2827337" cy="546753"/>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2FC020E2-9471-469B-B3B2-892125F61C01}"/>
              </a:ext>
            </a:extLst>
          </p:cNvPr>
          <p:cNvSpPr>
            <a:spLocks noGrp="1"/>
          </p:cNvSpPr>
          <p:nvPr>
            <p:ph sz="quarter" idx="15"/>
          </p:nvPr>
        </p:nvSpPr>
        <p:spPr>
          <a:xfrm>
            <a:off x="7920038" y="3629025"/>
            <a:ext cx="2827337" cy="546753"/>
          </a:xfrm>
        </p:spPr>
        <p:txBody>
          <a:bodyPr/>
          <a:lstStyle/>
          <a:p>
            <a:pPr lvl="0"/>
            <a:r>
              <a:rPr lang="en-US" dirty="0"/>
              <a:t>Click to edit Master</a:t>
            </a:r>
          </a:p>
        </p:txBody>
      </p:sp>
      <p:sp>
        <p:nvSpPr>
          <p:cNvPr id="17" name="Rectangle 16">
            <a:extLst>
              <a:ext uri="{FF2B5EF4-FFF2-40B4-BE49-F238E27FC236}">
                <a16:creationId xmlns:a16="http://schemas.microsoft.com/office/drawing/2014/main" id="{12AA7592-29A3-430F-8C49-CF3A1A66346A}"/>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525111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49141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9A978E9-A6F9-4B6B-9442-3493A3AC44FA}"/>
              </a:ext>
            </a:extLst>
          </p:cNvPr>
          <p:cNvSpPr>
            <a:spLocks noGrp="1"/>
          </p:cNvSpPr>
          <p:nvPr>
            <p:ph sz="quarter" idx="10"/>
          </p:nvPr>
        </p:nvSpPr>
        <p:spPr>
          <a:xfrm>
            <a:off x="801688" y="1744663"/>
            <a:ext cx="219551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C69680E-CE9B-432C-B8D3-835D4090AB35}"/>
              </a:ext>
            </a:extLst>
          </p:cNvPr>
          <p:cNvSpPr>
            <a:spLocks noGrp="1"/>
          </p:cNvSpPr>
          <p:nvPr>
            <p:ph sz="quarter" idx="11"/>
          </p:nvPr>
        </p:nvSpPr>
        <p:spPr>
          <a:xfrm>
            <a:off x="455613" y="2925763"/>
            <a:ext cx="2652712"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AF4CB40-CB4F-4A85-B6BF-9561596443F7}"/>
              </a:ext>
            </a:extLst>
          </p:cNvPr>
          <p:cNvSpPr>
            <a:spLocks noGrp="1"/>
          </p:cNvSpPr>
          <p:nvPr>
            <p:ph sz="quarter" idx="12"/>
          </p:nvPr>
        </p:nvSpPr>
        <p:spPr>
          <a:xfrm>
            <a:off x="455613" y="4022725"/>
            <a:ext cx="2892425"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797A5C51-0D22-4C73-9030-F77653762DF6}"/>
              </a:ext>
            </a:extLst>
          </p:cNvPr>
          <p:cNvSpPr>
            <a:spLocks noGrp="1"/>
          </p:cNvSpPr>
          <p:nvPr>
            <p:ph sz="quarter" idx="13"/>
          </p:nvPr>
        </p:nvSpPr>
        <p:spPr>
          <a:xfrm>
            <a:off x="8863013" y="1744663"/>
            <a:ext cx="2527300"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BAD42A17-0BF0-4549-B976-17245F9DEC8B}"/>
              </a:ext>
            </a:extLst>
          </p:cNvPr>
          <p:cNvSpPr>
            <a:spLocks noGrp="1"/>
          </p:cNvSpPr>
          <p:nvPr>
            <p:ph sz="quarter" idx="14"/>
          </p:nvPr>
        </p:nvSpPr>
        <p:spPr>
          <a:xfrm>
            <a:off x="8721725" y="2574925"/>
            <a:ext cx="2279650"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5E538FE6-C92C-4420-9CED-5CC89A62E68A}"/>
              </a:ext>
            </a:extLst>
          </p:cNvPr>
          <p:cNvSpPr>
            <a:spLocks noGrp="1"/>
          </p:cNvSpPr>
          <p:nvPr>
            <p:ph sz="quarter" idx="15"/>
          </p:nvPr>
        </p:nvSpPr>
        <p:spPr>
          <a:xfrm>
            <a:off x="8863013" y="3756025"/>
            <a:ext cx="2279650" cy="546753"/>
          </a:xfrm>
        </p:spPr>
        <p:txBody>
          <a:bodyPr/>
          <a:lstStyle/>
          <a:p>
            <a:pPr lvl="0"/>
            <a:r>
              <a:rPr lang="en-US" dirty="0"/>
              <a:t>Click to edit</a:t>
            </a:r>
          </a:p>
        </p:txBody>
      </p:sp>
      <p:sp>
        <p:nvSpPr>
          <p:cNvPr id="15" name="Rectangle 14">
            <a:extLst>
              <a:ext uri="{FF2B5EF4-FFF2-40B4-BE49-F238E27FC236}">
                <a16:creationId xmlns:a16="http://schemas.microsoft.com/office/drawing/2014/main" id="{6B258ED9-45C6-4EA1-B04A-368C54E3963C}"/>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02492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98DF425-6781-4B50-9186-4DFC00C015C6}"/>
              </a:ext>
            </a:extLst>
          </p:cNvPr>
          <p:cNvSpPr>
            <a:spLocks noGrp="1"/>
          </p:cNvSpPr>
          <p:nvPr>
            <p:ph sz="quarter" idx="10"/>
          </p:nvPr>
        </p:nvSpPr>
        <p:spPr>
          <a:xfrm>
            <a:off x="638175" y="1712913"/>
            <a:ext cx="2366963"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44EF6AAB-EF6C-4131-AE22-681C11D47F17}"/>
              </a:ext>
            </a:extLst>
          </p:cNvPr>
          <p:cNvSpPr>
            <a:spLocks noGrp="1"/>
          </p:cNvSpPr>
          <p:nvPr>
            <p:ph sz="quarter" idx="11"/>
          </p:nvPr>
        </p:nvSpPr>
        <p:spPr>
          <a:xfrm>
            <a:off x="638175" y="3135313"/>
            <a:ext cx="1800225"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201AA9F-8B1E-491A-8A34-579648A8FACB}"/>
              </a:ext>
            </a:extLst>
          </p:cNvPr>
          <p:cNvSpPr>
            <a:spLocks noGrp="1"/>
          </p:cNvSpPr>
          <p:nvPr>
            <p:ph sz="quarter" idx="12"/>
          </p:nvPr>
        </p:nvSpPr>
        <p:spPr>
          <a:xfrm>
            <a:off x="7373938" y="1712913"/>
            <a:ext cx="2366962"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5087E887-1945-4719-977E-B84FA9E8AF8C}"/>
              </a:ext>
            </a:extLst>
          </p:cNvPr>
          <p:cNvSpPr>
            <a:spLocks noGrp="1"/>
          </p:cNvSpPr>
          <p:nvPr>
            <p:ph sz="quarter" idx="13"/>
          </p:nvPr>
        </p:nvSpPr>
        <p:spPr>
          <a:xfrm>
            <a:off x="7735888" y="3681413"/>
            <a:ext cx="262731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F427F4E-A0F6-4F13-A598-63CC28A2B576}"/>
              </a:ext>
            </a:extLst>
          </p:cNvPr>
          <p:cNvSpPr>
            <a:spLocks noGrp="1"/>
          </p:cNvSpPr>
          <p:nvPr>
            <p:ph sz="quarter" idx="14"/>
          </p:nvPr>
        </p:nvSpPr>
        <p:spPr>
          <a:xfrm>
            <a:off x="7931944" y="5964195"/>
            <a:ext cx="223520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3A92670-2CF5-4727-9C33-03AFCB2C1BE1}"/>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478135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A48771B-A5CA-4C21-8328-D890A0465B4F}"/>
              </a:ext>
            </a:extLst>
          </p:cNvPr>
          <p:cNvSpPr>
            <a:spLocks noGrp="1"/>
          </p:cNvSpPr>
          <p:nvPr>
            <p:ph sz="quarter" idx="10"/>
          </p:nvPr>
        </p:nvSpPr>
        <p:spPr>
          <a:xfrm>
            <a:off x="1012825" y="1814513"/>
            <a:ext cx="2687638"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AC85C027-5663-4E49-80AD-9F5EAA0F7980}"/>
              </a:ext>
            </a:extLst>
          </p:cNvPr>
          <p:cNvSpPr>
            <a:spLocks noGrp="1"/>
          </p:cNvSpPr>
          <p:nvPr>
            <p:ph sz="quarter" idx="11" hasCustomPrompt="1"/>
          </p:nvPr>
        </p:nvSpPr>
        <p:spPr>
          <a:xfrm>
            <a:off x="787400" y="3009900"/>
            <a:ext cx="2546350" cy="546753"/>
          </a:xfrm>
        </p:spPr>
        <p:txBody>
          <a:bodyPr/>
          <a:lstStyle/>
          <a:p>
            <a:pPr lvl="0"/>
            <a:r>
              <a:rPr lang="en-US" dirty="0"/>
              <a:t>Click to edit Fifth</a:t>
            </a:r>
          </a:p>
        </p:txBody>
      </p:sp>
      <p:sp>
        <p:nvSpPr>
          <p:cNvPr id="8" name="Content Placeholder 7">
            <a:extLst>
              <a:ext uri="{FF2B5EF4-FFF2-40B4-BE49-F238E27FC236}">
                <a16:creationId xmlns:a16="http://schemas.microsoft.com/office/drawing/2014/main" id="{6412E8A4-2025-490C-A734-77DE2794BEFA}"/>
              </a:ext>
            </a:extLst>
          </p:cNvPr>
          <p:cNvSpPr>
            <a:spLocks noGrp="1"/>
          </p:cNvSpPr>
          <p:nvPr>
            <p:ph sz="quarter" idx="12"/>
          </p:nvPr>
        </p:nvSpPr>
        <p:spPr>
          <a:xfrm>
            <a:off x="7778750" y="1814513"/>
            <a:ext cx="2519363"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4FA138FC-79F9-4C0E-A6C2-7E8FA7D5DD2F}"/>
              </a:ext>
            </a:extLst>
          </p:cNvPr>
          <p:cNvSpPr>
            <a:spLocks noGrp="1"/>
          </p:cNvSpPr>
          <p:nvPr>
            <p:ph sz="quarter" idx="13"/>
          </p:nvPr>
        </p:nvSpPr>
        <p:spPr>
          <a:xfrm>
            <a:off x="7624763" y="2757488"/>
            <a:ext cx="3052762"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6205D812-A72F-4E16-B918-8234D0241FCD}"/>
              </a:ext>
            </a:extLst>
          </p:cNvPr>
          <p:cNvSpPr>
            <a:spLocks noGrp="1"/>
          </p:cNvSpPr>
          <p:nvPr>
            <p:ph sz="quarter" idx="14"/>
          </p:nvPr>
        </p:nvSpPr>
        <p:spPr>
          <a:xfrm>
            <a:off x="7624763" y="3811588"/>
            <a:ext cx="254635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63258D12-4F66-450B-A08A-BF732FC10FC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3640799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B7BABBD-B24F-414B-888D-1FC9BB817541}"/>
              </a:ext>
            </a:extLst>
          </p:cNvPr>
          <p:cNvSpPr>
            <a:spLocks noGrp="1"/>
          </p:cNvSpPr>
          <p:nvPr>
            <p:ph sz="quarter" idx="10"/>
          </p:nvPr>
        </p:nvSpPr>
        <p:spPr>
          <a:xfrm>
            <a:off x="455613" y="1490663"/>
            <a:ext cx="258286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99C6653E-F3FF-4078-BB95-5D3675ED2BEF}"/>
              </a:ext>
            </a:extLst>
          </p:cNvPr>
          <p:cNvSpPr>
            <a:spLocks noGrp="1"/>
          </p:cNvSpPr>
          <p:nvPr>
            <p:ph sz="quarter" idx="11"/>
          </p:nvPr>
        </p:nvSpPr>
        <p:spPr>
          <a:xfrm>
            <a:off x="455613" y="2841625"/>
            <a:ext cx="2217737"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FB4D5E4-8CF3-4C6D-B476-2D91B9110E1B}"/>
              </a:ext>
            </a:extLst>
          </p:cNvPr>
          <p:cNvSpPr>
            <a:spLocks noGrp="1"/>
          </p:cNvSpPr>
          <p:nvPr>
            <p:ph sz="quarter" idx="12"/>
          </p:nvPr>
        </p:nvSpPr>
        <p:spPr>
          <a:xfrm>
            <a:off x="455613" y="4487863"/>
            <a:ext cx="221773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1AD393F-A130-4B50-A0F8-57B41AF358A4}"/>
              </a:ext>
            </a:extLst>
          </p:cNvPr>
          <p:cNvSpPr>
            <a:spLocks noGrp="1"/>
          </p:cNvSpPr>
          <p:nvPr>
            <p:ph sz="quarter" idx="13"/>
          </p:nvPr>
        </p:nvSpPr>
        <p:spPr>
          <a:xfrm>
            <a:off x="7399338" y="1490663"/>
            <a:ext cx="258286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66E50FDE-2412-4ED5-8612-6D58D6959560}"/>
              </a:ext>
            </a:extLst>
          </p:cNvPr>
          <p:cNvSpPr>
            <a:spLocks noGrp="1"/>
          </p:cNvSpPr>
          <p:nvPr>
            <p:ph sz="quarter" idx="14"/>
          </p:nvPr>
        </p:nvSpPr>
        <p:spPr>
          <a:xfrm>
            <a:off x="7315200" y="2589213"/>
            <a:ext cx="3263900" cy="590085"/>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275B1D95-E0AF-49AE-8226-CEBF4A22BC33}"/>
              </a:ext>
            </a:extLst>
          </p:cNvPr>
          <p:cNvSpPr>
            <a:spLocks noGrp="1"/>
          </p:cNvSpPr>
          <p:nvPr>
            <p:ph sz="quarter" idx="15"/>
          </p:nvPr>
        </p:nvSpPr>
        <p:spPr>
          <a:xfrm>
            <a:off x="7399338" y="3911600"/>
            <a:ext cx="37846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EE422257-A370-481A-8BB7-B17CE4EBB053}"/>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573510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2D31B9A6-70AC-4778-B958-679488A4F522}"/>
              </a:ext>
            </a:extLst>
          </p:cNvPr>
          <p:cNvSpPr>
            <a:spLocks noGrp="1"/>
          </p:cNvSpPr>
          <p:nvPr>
            <p:ph sz="quarter" idx="10"/>
          </p:nvPr>
        </p:nvSpPr>
        <p:spPr>
          <a:xfrm>
            <a:off x="717550" y="1687513"/>
            <a:ext cx="3629025" cy="546753"/>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0C1D0C1E-A7B7-48ED-83F3-D8352AEA1F48}"/>
              </a:ext>
            </a:extLst>
          </p:cNvPr>
          <p:cNvSpPr>
            <a:spLocks noGrp="1"/>
          </p:cNvSpPr>
          <p:nvPr>
            <p:ph sz="quarter" idx="11"/>
          </p:nvPr>
        </p:nvSpPr>
        <p:spPr>
          <a:xfrm>
            <a:off x="717550" y="3429000"/>
            <a:ext cx="3403600" cy="546753"/>
          </a:xfrm>
        </p:spPr>
        <p:txBody>
          <a:bodyPr/>
          <a:lstStyle/>
          <a:p>
            <a:pPr lvl="0"/>
            <a:r>
              <a:rPr lang="en-US" dirty="0"/>
              <a:t>Click to edit Master text</a:t>
            </a:r>
          </a:p>
        </p:txBody>
      </p:sp>
      <p:sp>
        <p:nvSpPr>
          <p:cNvPr id="8" name="Content Placeholder 7">
            <a:extLst>
              <a:ext uri="{FF2B5EF4-FFF2-40B4-BE49-F238E27FC236}">
                <a16:creationId xmlns:a16="http://schemas.microsoft.com/office/drawing/2014/main" id="{FD8DF46C-4D00-4310-8765-DD8976A37C38}"/>
              </a:ext>
            </a:extLst>
          </p:cNvPr>
          <p:cNvSpPr>
            <a:spLocks noGrp="1"/>
          </p:cNvSpPr>
          <p:nvPr>
            <p:ph sz="quarter" idx="12"/>
          </p:nvPr>
        </p:nvSpPr>
        <p:spPr>
          <a:xfrm>
            <a:off x="7624763" y="1687513"/>
            <a:ext cx="33337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53B80826-D425-4518-8C1D-C9A7F4657AEE}"/>
              </a:ext>
            </a:extLst>
          </p:cNvPr>
          <p:cNvSpPr>
            <a:spLocks noGrp="1"/>
          </p:cNvSpPr>
          <p:nvPr>
            <p:ph sz="quarter" idx="13"/>
          </p:nvPr>
        </p:nvSpPr>
        <p:spPr>
          <a:xfrm>
            <a:off x="7624763" y="2884488"/>
            <a:ext cx="33337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8C5B66D-096C-404C-9956-D398563449D8}"/>
              </a:ext>
            </a:extLst>
          </p:cNvPr>
          <p:cNvSpPr>
            <a:spLocks noGrp="1"/>
          </p:cNvSpPr>
          <p:nvPr>
            <p:ph sz="quarter" idx="14"/>
          </p:nvPr>
        </p:nvSpPr>
        <p:spPr>
          <a:xfrm>
            <a:off x="7512050" y="4403725"/>
            <a:ext cx="3446463" cy="546753"/>
          </a:xfrm>
        </p:spPr>
        <p:txBody>
          <a:bodyPr/>
          <a:lstStyle/>
          <a:p>
            <a:pPr lvl="0"/>
            <a:r>
              <a:rPr lang="en-US" dirty="0"/>
              <a:t>Click to edit Master text s</a:t>
            </a:r>
          </a:p>
        </p:txBody>
      </p:sp>
      <p:sp>
        <p:nvSpPr>
          <p:cNvPr id="14" name="Content Placeholder 13">
            <a:extLst>
              <a:ext uri="{FF2B5EF4-FFF2-40B4-BE49-F238E27FC236}">
                <a16:creationId xmlns:a16="http://schemas.microsoft.com/office/drawing/2014/main" id="{534582E0-18C2-4848-8342-6F134D790D6E}"/>
              </a:ext>
            </a:extLst>
          </p:cNvPr>
          <p:cNvSpPr>
            <a:spLocks noGrp="1"/>
          </p:cNvSpPr>
          <p:nvPr>
            <p:ph sz="quarter" idx="15"/>
          </p:nvPr>
        </p:nvSpPr>
        <p:spPr>
          <a:xfrm>
            <a:off x="717550" y="4656138"/>
            <a:ext cx="39624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6C1F787D-034B-4F8D-9990-AF7BA7B7AF6F}"/>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05193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
        <p:nvSpPr>
          <p:cNvPr id="4" name="Content Placeholder 3">
            <a:extLst>
              <a:ext uri="{FF2B5EF4-FFF2-40B4-BE49-F238E27FC236}">
                <a16:creationId xmlns:a16="http://schemas.microsoft.com/office/drawing/2014/main" id="{C964CD74-C5CF-43DC-8010-C0B6C82829AB}"/>
              </a:ext>
            </a:extLst>
          </p:cNvPr>
          <p:cNvSpPr>
            <a:spLocks noGrp="1"/>
          </p:cNvSpPr>
          <p:nvPr>
            <p:ph sz="quarter" idx="11"/>
          </p:nvPr>
        </p:nvSpPr>
        <p:spPr>
          <a:xfrm>
            <a:off x="609600" y="5514975"/>
            <a:ext cx="3860800" cy="546753"/>
          </a:xfrm>
        </p:spPr>
        <p:txBody>
          <a:bodyPr/>
          <a:lstStyle/>
          <a:p>
            <a:pPr lvl="0"/>
            <a:r>
              <a:rPr lang="en-US" dirty="0"/>
              <a:t>Click to edit Master text</a:t>
            </a:r>
          </a:p>
        </p:txBody>
      </p:sp>
    </p:spTree>
    <p:extLst>
      <p:ext uri="{BB962C8B-B14F-4D97-AF65-F5344CB8AC3E}">
        <p14:creationId xmlns:p14="http://schemas.microsoft.com/office/powerpoint/2010/main" val="18762755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7992909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523637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0065445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640953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7196008" cy="178633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238655287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spTree>
    <p:extLst>
      <p:ext uri="{BB962C8B-B14F-4D97-AF65-F5344CB8AC3E}">
        <p14:creationId xmlns:p14="http://schemas.microsoft.com/office/powerpoint/2010/main" val="36805273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graphicFrame>
        <p:nvGraphicFramePr>
          <p:cNvPr id="2" name="Table 1">
            <a:extLst>
              <a:ext uri="{FF2B5EF4-FFF2-40B4-BE49-F238E27FC236}">
                <a16:creationId xmlns:a16="http://schemas.microsoft.com/office/drawing/2014/main" id="{EFFF716C-98F9-44B8-BB84-347713B94699}"/>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951366866"/>
              </p:ext>
            </p:extLst>
          </p:nvPr>
        </p:nvGraphicFramePr>
        <p:xfrm>
          <a:off x="687344" y="1192046"/>
          <a:ext cx="10819650" cy="5362440"/>
        </p:xfrm>
        <a:graphic>
          <a:graphicData uri="http://schemas.openxmlformats.org/drawingml/2006/table">
            <a:tbl>
              <a:tblPr firstRow="1" bandRow="1">
                <a:tableStyleId>{5C22544A-7EE6-4342-B048-85BDC9FD1C3A}</a:tableStyleId>
              </a:tblPr>
              <a:tblGrid>
                <a:gridCol w="5318385">
                  <a:extLst>
                    <a:ext uri="{9D8B030D-6E8A-4147-A177-3AD203B41FA5}">
                      <a16:colId xmlns:a16="http://schemas.microsoft.com/office/drawing/2014/main" val="3923098287"/>
                    </a:ext>
                  </a:extLst>
                </a:gridCol>
                <a:gridCol w="182880">
                  <a:extLst>
                    <a:ext uri="{9D8B030D-6E8A-4147-A177-3AD203B41FA5}">
                      <a16:colId xmlns:a16="http://schemas.microsoft.com/office/drawing/2014/main" val="1669520887"/>
                    </a:ext>
                  </a:extLst>
                </a:gridCol>
                <a:gridCol w="5318385">
                  <a:extLst>
                    <a:ext uri="{9D8B030D-6E8A-4147-A177-3AD203B41FA5}">
                      <a16:colId xmlns:a16="http://schemas.microsoft.com/office/drawing/2014/main" val="1762279400"/>
                    </a:ext>
                  </a:extLst>
                </a:gridCol>
              </a:tblGrid>
              <a:tr h="386854">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noProof="0" dirty="0">
                        <a:ln>
                          <a:noFill/>
                        </a:ln>
                        <a:solidFill>
                          <a:schemeClr val="tx2"/>
                        </a:solidFill>
                        <a:effectLst/>
                        <a:uLnTx/>
                        <a:uFillTx/>
                        <a:latin typeface="Segoe UI "/>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3520320"/>
                  </a:ext>
                </a:extLst>
              </a:tr>
              <a:tr h="531501">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163798"/>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736689"/>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56024"/>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14721"/>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4623976"/>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0824611"/>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8967013"/>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968932"/>
                  </a:ext>
                </a:extLst>
              </a:tr>
              <a:tr h="714192">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6788896"/>
                  </a:ext>
                </a:extLst>
              </a:tr>
            </a:tbl>
          </a:graphicData>
        </a:graphic>
      </p:graphicFrame>
    </p:spTree>
    <p:extLst>
      <p:ext uri="{BB962C8B-B14F-4D97-AF65-F5344CB8AC3E}">
        <p14:creationId xmlns:p14="http://schemas.microsoft.com/office/powerpoint/2010/main" val="29849025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4679AD-F57D-40D9-B26C-CBBCEBC3DD0F}"/>
              </a:ext>
            </a:extLst>
          </p:cNvPr>
          <p:cNvSpPr>
            <a:spLocks noGrp="1"/>
          </p:cNvSpPr>
          <p:nvPr>
            <p:ph sz="quarter" idx="10"/>
          </p:nvPr>
        </p:nvSpPr>
        <p:spPr>
          <a:xfrm>
            <a:off x="4122738" y="1582738"/>
            <a:ext cx="2466975" cy="546753"/>
          </a:xfrm>
        </p:spPr>
        <p:txBody>
          <a:bodyPr/>
          <a:lstStyle/>
          <a:p>
            <a:pPr lvl="0"/>
            <a:r>
              <a:rPr lang="en-US" dirty="0"/>
              <a:t>Click to edit</a:t>
            </a:r>
          </a:p>
        </p:txBody>
      </p:sp>
      <p:sp>
        <p:nvSpPr>
          <p:cNvPr id="7" name="Content Placeholder 6">
            <a:extLst>
              <a:ext uri="{FF2B5EF4-FFF2-40B4-BE49-F238E27FC236}">
                <a16:creationId xmlns:a16="http://schemas.microsoft.com/office/drawing/2014/main" id="{11B20EDD-1C4B-4BE9-81DD-56E2C59CAEF6}"/>
              </a:ext>
            </a:extLst>
          </p:cNvPr>
          <p:cNvSpPr>
            <a:spLocks noGrp="1"/>
          </p:cNvSpPr>
          <p:nvPr>
            <p:ph sz="quarter" idx="11"/>
          </p:nvPr>
        </p:nvSpPr>
        <p:spPr>
          <a:xfrm>
            <a:off x="347663" y="2497138"/>
            <a:ext cx="1147762" cy="931862"/>
          </a:xfrm>
        </p:spPr>
        <p:txBody>
          <a:bodyPr/>
          <a:lstStyle/>
          <a:p>
            <a:pPr lvl="0"/>
            <a:r>
              <a:rPr lang="en-US" dirty="0"/>
              <a:t>Click to edit</a:t>
            </a:r>
          </a:p>
        </p:txBody>
      </p:sp>
      <p:sp>
        <p:nvSpPr>
          <p:cNvPr id="11" name="Content Placeholder 10">
            <a:extLst>
              <a:ext uri="{FF2B5EF4-FFF2-40B4-BE49-F238E27FC236}">
                <a16:creationId xmlns:a16="http://schemas.microsoft.com/office/drawing/2014/main" id="{4781B0E9-0031-4889-99F9-0CF975E4B315}"/>
              </a:ext>
            </a:extLst>
          </p:cNvPr>
          <p:cNvSpPr>
            <a:spLocks noGrp="1"/>
          </p:cNvSpPr>
          <p:nvPr>
            <p:ph sz="quarter" idx="12"/>
          </p:nvPr>
        </p:nvSpPr>
        <p:spPr>
          <a:xfrm>
            <a:off x="347663" y="3787775"/>
            <a:ext cx="1147762" cy="908839"/>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58B3CD24-7DD9-41AC-9F32-6C926E47C7B0}"/>
              </a:ext>
            </a:extLst>
          </p:cNvPr>
          <p:cNvSpPr>
            <a:spLocks noGrp="1"/>
          </p:cNvSpPr>
          <p:nvPr>
            <p:ph sz="quarter" idx="13"/>
          </p:nvPr>
        </p:nvSpPr>
        <p:spPr>
          <a:xfrm>
            <a:off x="1887538" y="2497138"/>
            <a:ext cx="1147762" cy="931862"/>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6C2140DA-78B0-4D05-92B9-EDD611D9C642}"/>
              </a:ext>
            </a:extLst>
          </p:cNvPr>
          <p:cNvSpPr>
            <a:spLocks noGrp="1"/>
          </p:cNvSpPr>
          <p:nvPr>
            <p:ph sz="quarter" idx="14"/>
          </p:nvPr>
        </p:nvSpPr>
        <p:spPr>
          <a:xfrm>
            <a:off x="1887538" y="3787775"/>
            <a:ext cx="971550" cy="931863"/>
          </a:xfrm>
        </p:spPr>
        <p:txBody>
          <a:bodyPr/>
          <a:lstStyle/>
          <a:p>
            <a:pPr lvl="0"/>
            <a:r>
              <a:rPr lang="en-US" dirty="0"/>
              <a:t>Click to</a:t>
            </a:r>
          </a:p>
        </p:txBody>
      </p:sp>
      <p:sp>
        <p:nvSpPr>
          <p:cNvPr id="22" name="Content Placeholder 21">
            <a:extLst>
              <a:ext uri="{FF2B5EF4-FFF2-40B4-BE49-F238E27FC236}">
                <a16:creationId xmlns:a16="http://schemas.microsoft.com/office/drawing/2014/main" id="{B444534F-FAA8-4BE8-AF57-7A9776F26F32}"/>
              </a:ext>
            </a:extLst>
          </p:cNvPr>
          <p:cNvSpPr>
            <a:spLocks noGrp="1"/>
          </p:cNvSpPr>
          <p:nvPr>
            <p:ph sz="quarter" idx="15"/>
          </p:nvPr>
        </p:nvSpPr>
        <p:spPr>
          <a:xfrm>
            <a:off x="3686175" y="2497138"/>
            <a:ext cx="1147763" cy="546753"/>
          </a:xfrm>
        </p:spPr>
        <p:txBody>
          <a:bodyPr/>
          <a:lstStyle/>
          <a:p>
            <a:pPr lvl="0"/>
            <a:r>
              <a:rPr lang="en-US" dirty="0"/>
              <a:t>Click to</a:t>
            </a:r>
          </a:p>
        </p:txBody>
      </p:sp>
      <p:sp>
        <p:nvSpPr>
          <p:cNvPr id="24" name="Content Placeholder 23">
            <a:extLst>
              <a:ext uri="{FF2B5EF4-FFF2-40B4-BE49-F238E27FC236}">
                <a16:creationId xmlns:a16="http://schemas.microsoft.com/office/drawing/2014/main" id="{A2B59901-4706-478C-A79A-3E0452F41735}"/>
              </a:ext>
            </a:extLst>
          </p:cNvPr>
          <p:cNvSpPr>
            <a:spLocks noGrp="1"/>
          </p:cNvSpPr>
          <p:nvPr>
            <p:ph sz="quarter" idx="16"/>
          </p:nvPr>
        </p:nvSpPr>
        <p:spPr>
          <a:xfrm>
            <a:off x="3686175" y="3556000"/>
            <a:ext cx="971550" cy="546753"/>
          </a:xfrm>
        </p:spPr>
        <p:txBody>
          <a:bodyPr/>
          <a:lstStyle/>
          <a:p>
            <a:pPr lvl="0"/>
            <a:r>
              <a:rPr lang="en-US" dirty="0"/>
              <a:t>Click</a:t>
            </a:r>
          </a:p>
        </p:txBody>
      </p:sp>
      <p:sp>
        <p:nvSpPr>
          <p:cNvPr id="26" name="Content Placeholder 25">
            <a:extLst>
              <a:ext uri="{FF2B5EF4-FFF2-40B4-BE49-F238E27FC236}">
                <a16:creationId xmlns:a16="http://schemas.microsoft.com/office/drawing/2014/main" id="{CB612F5E-5055-498D-B774-773C7E242772}"/>
              </a:ext>
            </a:extLst>
          </p:cNvPr>
          <p:cNvSpPr>
            <a:spLocks noGrp="1"/>
          </p:cNvSpPr>
          <p:nvPr>
            <p:ph sz="quarter" idx="17"/>
          </p:nvPr>
        </p:nvSpPr>
        <p:spPr>
          <a:xfrm>
            <a:off x="5630863" y="2497138"/>
            <a:ext cx="1147762"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5CFCCAE2-D17A-4799-BF7A-C7275B902352}"/>
              </a:ext>
            </a:extLst>
          </p:cNvPr>
          <p:cNvSpPr>
            <a:spLocks noGrp="1"/>
          </p:cNvSpPr>
          <p:nvPr>
            <p:ph sz="quarter" idx="18"/>
          </p:nvPr>
        </p:nvSpPr>
        <p:spPr>
          <a:xfrm>
            <a:off x="5630863" y="3429000"/>
            <a:ext cx="1147762" cy="546753"/>
          </a:xfrm>
        </p:spPr>
        <p:txBody>
          <a:bodyPr/>
          <a:lstStyle/>
          <a:p>
            <a:pPr lvl="0"/>
            <a:r>
              <a:rPr lang="en-US" dirty="0"/>
              <a:t>Click to</a:t>
            </a:r>
          </a:p>
        </p:txBody>
      </p:sp>
      <p:sp>
        <p:nvSpPr>
          <p:cNvPr id="32" name="Content Placeholder 31">
            <a:extLst>
              <a:ext uri="{FF2B5EF4-FFF2-40B4-BE49-F238E27FC236}">
                <a16:creationId xmlns:a16="http://schemas.microsoft.com/office/drawing/2014/main" id="{1AE60B33-CB73-49CF-BDED-2EC57BD9BA6D}"/>
              </a:ext>
            </a:extLst>
          </p:cNvPr>
          <p:cNvSpPr>
            <a:spLocks noGrp="1"/>
          </p:cNvSpPr>
          <p:nvPr>
            <p:ph sz="quarter" idx="19"/>
          </p:nvPr>
        </p:nvSpPr>
        <p:spPr>
          <a:xfrm>
            <a:off x="8026400" y="2497138"/>
            <a:ext cx="2090738" cy="546753"/>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142F2088-2AF0-4F12-91EF-B2ECD5B9AB52}"/>
              </a:ext>
            </a:extLst>
          </p:cNvPr>
          <p:cNvSpPr>
            <a:spLocks noGrp="1"/>
          </p:cNvSpPr>
          <p:nvPr>
            <p:ph sz="quarter" idx="20"/>
          </p:nvPr>
        </p:nvSpPr>
        <p:spPr>
          <a:xfrm>
            <a:off x="8026400" y="3429000"/>
            <a:ext cx="1828800" cy="546753"/>
          </a:xfrm>
        </p:spPr>
        <p:txBody>
          <a:bodyPr/>
          <a:lstStyle/>
          <a:p>
            <a:pPr lvl="0"/>
            <a:r>
              <a:rPr lang="en-US" dirty="0"/>
              <a:t>Click to edit</a:t>
            </a:r>
          </a:p>
        </p:txBody>
      </p:sp>
      <p:sp>
        <p:nvSpPr>
          <p:cNvPr id="38" name="Content Placeholder 37">
            <a:extLst>
              <a:ext uri="{FF2B5EF4-FFF2-40B4-BE49-F238E27FC236}">
                <a16:creationId xmlns:a16="http://schemas.microsoft.com/office/drawing/2014/main" id="{CC82CDCB-3DB3-4907-8EBE-F6A8AAAE1C06}"/>
              </a:ext>
            </a:extLst>
          </p:cNvPr>
          <p:cNvSpPr>
            <a:spLocks noGrp="1"/>
          </p:cNvSpPr>
          <p:nvPr>
            <p:ph sz="quarter" idx="21"/>
          </p:nvPr>
        </p:nvSpPr>
        <p:spPr>
          <a:xfrm>
            <a:off x="8026400" y="4695825"/>
            <a:ext cx="2278063" cy="546753"/>
          </a:xfrm>
        </p:spPr>
        <p:txBody>
          <a:bodyPr/>
          <a:lstStyle/>
          <a:p>
            <a:pPr lvl="0"/>
            <a:r>
              <a:rPr lang="en-US" dirty="0"/>
              <a:t>Click to edit</a:t>
            </a:r>
          </a:p>
        </p:txBody>
      </p:sp>
    </p:spTree>
    <p:extLst>
      <p:ext uri="{BB962C8B-B14F-4D97-AF65-F5344CB8AC3E}">
        <p14:creationId xmlns:p14="http://schemas.microsoft.com/office/powerpoint/2010/main" val="42598820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3DE9-8F10-4202-A440-D72A03CFBC28}"/>
              </a:ext>
            </a:extLst>
          </p:cNvPr>
          <p:cNvSpPr>
            <a:spLocks noGrp="1"/>
          </p:cNvSpPr>
          <p:nvPr>
            <p:ph sz="quarter" idx="10"/>
          </p:nvPr>
        </p:nvSpPr>
        <p:spPr>
          <a:xfrm>
            <a:off x="455613" y="1566863"/>
            <a:ext cx="1111250" cy="546753"/>
          </a:xfrm>
        </p:spPr>
        <p:txBody>
          <a:bodyPr/>
          <a:lstStyle/>
          <a:p>
            <a:pPr lvl="0"/>
            <a:r>
              <a:rPr lang="en-US" dirty="0"/>
              <a:t>Click to</a:t>
            </a:r>
          </a:p>
        </p:txBody>
      </p:sp>
      <p:sp>
        <p:nvSpPr>
          <p:cNvPr id="7" name="Content Placeholder 6">
            <a:extLst>
              <a:ext uri="{FF2B5EF4-FFF2-40B4-BE49-F238E27FC236}">
                <a16:creationId xmlns:a16="http://schemas.microsoft.com/office/drawing/2014/main" id="{5802B3D7-EA15-4C43-8E4F-F16DDC16D9E0}"/>
              </a:ext>
            </a:extLst>
          </p:cNvPr>
          <p:cNvSpPr>
            <a:spLocks noGrp="1"/>
          </p:cNvSpPr>
          <p:nvPr>
            <p:ph sz="quarter" idx="11"/>
          </p:nvPr>
        </p:nvSpPr>
        <p:spPr>
          <a:xfrm>
            <a:off x="455613" y="2278063"/>
            <a:ext cx="1330325" cy="547687"/>
          </a:xfrm>
        </p:spPr>
        <p:txBody>
          <a:bodyPr/>
          <a:lstStyle/>
          <a:p>
            <a:pPr lvl="0"/>
            <a:r>
              <a:rPr lang="en-US" dirty="0"/>
              <a:t>Click to</a:t>
            </a:r>
          </a:p>
        </p:txBody>
      </p:sp>
      <p:sp>
        <p:nvSpPr>
          <p:cNvPr id="11" name="Content Placeholder 10">
            <a:extLst>
              <a:ext uri="{FF2B5EF4-FFF2-40B4-BE49-F238E27FC236}">
                <a16:creationId xmlns:a16="http://schemas.microsoft.com/office/drawing/2014/main" id="{92016B69-E884-46E5-9DE5-D86F1F482D85}"/>
              </a:ext>
            </a:extLst>
          </p:cNvPr>
          <p:cNvSpPr>
            <a:spLocks noGrp="1"/>
          </p:cNvSpPr>
          <p:nvPr>
            <p:ph sz="quarter" idx="12"/>
          </p:nvPr>
        </p:nvSpPr>
        <p:spPr>
          <a:xfrm>
            <a:off x="319088" y="3121025"/>
            <a:ext cx="1828800" cy="546753"/>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D1CC4E6A-B24B-4687-9045-97C5F4561660}"/>
              </a:ext>
            </a:extLst>
          </p:cNvPr>
          <p:cNvSpPr>
            <a:spLocks noGrp="1"/>
          </p:cNvSpPr>
          <p:nvPr>
            <p:ph sz="quarter" idx="13"/>
          </p:nvPr>
        </p:nvSpPr>
        <p:spPr>
          <a:xfrm>
            <a:off x="319088" y="3846513"/>
            <a:ext cx="2076450" cy="546753"/>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8E5C1551-479E-4BF0-889B-4FD380A693C8}"/>
              </a:ext>
            </a:extLst>
          </p:cNvPr>
          <p:cNvSpPr>
            <a:spLocks noGrp="1"/>
          </p:cNvSpPr>
          <p:nvPr>
            <p:ph sz="quarter" idx="14"/>
          </p:nvPr>
        </p:nvSpPr>
        <p:spPr>
          <a:xfrm>
            <a:off x="2670175" y="1566863"/>
            <a:ext cx="1277938" cy="546100"/>
          </a:xfrm>
        </p:spPr>
        <p:txBody>
          <a:bodyPr/>
          <a:lstStyle/>
          <a:p>
            <a:pPr lvl="0"/>
            <a:r>
              <a:rPr lang="en-US" dirty="0"/>
              <a:t>Click to</a:t>
            </a:r>
          </a:p>
        </p:txBody>
      </p:sp>
      <p:sp>
        <p:nvSpPr>
          <p:cNvPr id="22" name="Content Placeholder 21">
            <a:extLst>
              <a:ext uri="{FF2B5EF4-FFF2-40B4-BE49-F238E27FC236}">
                <a16:creationId xmlns:a16="http://schemas.microsoft.com/office/drawing/2014/main" id="{04E0A3BD-6EC8-4B32-B8EB-A3BB9C24E8DD}"/>
              </a:ext>
            </a:extLst>
          </p:cNvPr>
          <p:cNvSpPr>
            <a:spLocks noGrp="1"/>
          </p:cNvSpPr>
          <p:nvPr>
            <p:ph sz="quarter" idx="15"/>
          </p:nvPr>
        </p:nvSpPr>
        <p:spPr>
          <a:xfrm>
            <a:off x="2670175" y="2278063"/>
            <a:ext cx="2062163" cy="546753"/>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23BDB34C-E4C3-48A9-B0B4-D2E7920590D9}"/>
              </a:ext>
            </a:extLst>
          </p:cNvPr>
          <p:cNvSpPr>
            <a:spLocks noGrp="1"/>
          </p:cNvSpPr>
          <p:nvPr>
            <p:ph sz="quarter" idx="16"/>
          </p:nvPr>
        </p:nvSpPr>
        <p:spPr>
          <a:xfrm>
            <a:off x="2670175" y="2974975"/>
            <a:ext cx="1828800"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D7E5BAB6-E9DB-4339-92FF-3E76523E08A6}"/>
              </a:ext>
            </a:extLst>
          </p:cNvPr>
          <p:cNvSpPr>
            <a:spLocks noGrp="1"/>
          </p:cNvSpPr>
          <p:nvPr>
            <p:ph sz="quarter" idx="17"/>
          </p:nvPr>
        </p:nvSpPr>
        <p:spPr>
          <a:xfrm>
            <a:off x="2670175" y="3667125"/>
            <a:ext cx="1639888" cy="546753"/>
          </a:xfrm>
        </p:spPr>
        <p:txBody>
          <a:bodyPr/>
          <a:lstStyle/>
          <a:p>
            <a:pPr lvl="0"/>
            <a:r>
              <a:rPr lang="en-US" dirty="0"/>
              <a:t>Click to</a:t>
            </a:r>
          </a:p>
        </p:txBody>
      </p:sp>
      <p:sp>
        <p:nvSpPr>
          <p:cNvPr id="28" name="Content Placeholder 27">
            <a:extLst>
              <a:ext uri="{FF2B5EF4-FFF2-40B4-BE49-F238E27FC236}">
                <a16:creationId xmlns:a16="http://schemas.microsoft.com/office/drawing/2014/main" id="{17DD3A68-0C50-4D21-A877-C972D79AD0E4}"/>
              </a:ext>
            </a:extLst>
          </p:cNvPr>
          <p:cNvSpPr>
            <a:spLocks noGrp="1"/>
          </p:cNvSpPr>
          <p:nvPr>
            <p:ph sz="quarter" idx="18"/>
          </p:nvPr>
        </p:nvSpPr>
        <p:spPr>
          <a:xfrm>
            <a:off x="5545138" y="1566863"/>
            <a:ext cx="1330325"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1ABE9600-5D4E-446D-87D4-0733F9F4A105}"/>
              </a:ext>
            </a:extLst>
          </p:cNvPr>
          <p:cNvSpPr>
            <a:spLocks noGrp="1"/>
          </p:cNvSpPr>
          <p:nvPr>
            <p:ph sz="quarter" idx="19"/>
          </p:nvPr>
        </p:nvSpPr>
        <p:spPr>
          <a:xfrm>
            <a:off x="5427663" y="2278063"/>
            <a:ext cx="2032000" cy="546753"/>
          </a:xfrm>
        </p:spPr>
        <p:txBody>
          <a:bodyPr/>
          <a:lstStyle/>
          <a:p>
            <a:pPr lvl="0"/>
            <a:r>
              <a:rPr lang="en-US" dirty="0"/>
              <a:t>Click to edit</a:t>
            </a:r>
          </a:p>
        </p:txBody>
      </p:sp>
      <p:sp>
        <p:nvSpPr>
          <p:cNvPr id="32" name="Content Placeholder 31">
            <a:extLst>
              <a:ext uri="{FF2B5EF4-FFF2-40B4-BE49-F238E27FC236}">
                <a16:creationId xmlns:a16="http://schemas.microsoft.com/office/drawing/2014/main" id="{24BE39BA-0CFF-4D66-B112-53ECBE9000D2}"/>
              </a:ext>
            </a:extLst>
          </p:cNvPr>
          <p:cNvSpPr>
            <a:spLocks noGrp="1"/>
          </p:cNvSpPr>
          <p:nvPr>
            <p:ph sz="quarter" idx="20"/>
          </p:nvPr>
        </p:nvSpPr>
        <p:spPr>
          <a:xfrm>
            <a:off x="5254625" y="3121025"/>
            <a:ext cx="2205038" cy="546753"/>
          </a:xfrm>
        </p:spPr>
        <p:txBody>
          <a:bodyPr/>
          <a:lstStyle/>
          <a:p>
            <a:pPr lvl="0"/>
            <a:r>
              <a:rPr lang="en-US" dirty="0"/>
              <a:t>Click to edit</a:t>
            </a:r>
          </a:p>
        </p:txBody>
      </p:sp>
      <p:sp>
        <p:nvSpPr>
          <p:cNvPr id="34" name="Content Placeholder 33">
            <a:extLst>
              <a:ext uri="{FF2B5EF4-FFF2-40B4-BE49-F238E27FC236}">
                <a16:creationId xmlns:a16="http://schemas.microsoft.com/office/drawing/2014/main" id="{013F5E54-59F3-43DB-8136-2C564FF52BC8}"/>
              </a:ext>
            </a:extLst>
          </p:cNvPr>
          <p:cNvSpPr>
            <a:spLocks noGrp="1"/>
          </p:cNvSpPr>
          <p:nvPr>
            <p:ph sz="quarter" idx="21"/>
          </p:nvPr>
        </p:nvSpPr>
        <p:spPr>
          <a:xfrm>
            <a:off x="5051425" y="3846513"/>
            <a:ext cx="2408238" cy="546100"/>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97D14FB7-FC7F-4515-A85D-2C41A42A78B4}"/>
              </a:ext>
            </a:extLst>
          </p:cNvPr>
          <p:cNvSpPr>
            <a:spLocks noGrp="1"/>
          </p:cNvSpPr>
          <p:nvPr>
            <p:ph sz="quarter" idx="22"/>
          </p:nvPr>
        </p:nvSpPr>
        <p:spPr>
          <a:xfrm>
            <a:off x="8882063" y="1566863"/>
            <a:ext cx="1625600" cy="546753"/>
          </a:xfrm>
        </p:spPr>
        <p:txBody>
          <a:bodyPr/>
          <a:lstStyle/>
          <a:p>
            <a:pPr lvl="0"/>
            <a:r>
              <a:rPr lang="en-US" dirty="0"/>
              <a:t>Click to</a:t>
            </a:r>
          </a:p>
        </p:txBody>
      </p:sp>
      <p:sp>
        <p:nvSpPr>
          <p:cNvPr id="38" name="Content Placeholder 37">
            <a:extLst>
              <a:ext uri="{FF2B5EF4-FFF2-40B4-BE49-F238E27FC236}">
                <a16:creationId xmlns:a16="http://schemas.microsoft.com/office/drawing/2014/main" id="{00580F40-412B-48D3-BA9A-2F30C52EC475}"/>
              </a:ext>
            </a:extLst>
          </p:cNvPr>
          <p:cNvSpPr>
            <a:spLocks noGrp="1"/>
          </p:cNvSpPr>
          <p:nvPr>
            <p:ph sz="quarter" idx="23"/>
          </p:nvPr>
        </p:nvSpPr>
        <p:spPr>
          <a:xfrm>
            <a:off x="8882063" y="2278063"/>
            <a:ext cx="2205037" cy="546753"/>
          </a:xfrm>
        </p:spPr>
        <p:txBody>
          <a:bodyPr/>
          <a:lstStyle/>
          <a:p>
            <a:pPr lvl="0"/>
            <a:r>
              <a:rPr lang="en-US" dirty="0"/>
              <a:t>Click to edit</a:t>
            </a:r>
          </a:p>
        </p:txBody>
      </p:sp>
      <p:sp>
        <p:nvSpPr>
          <p:cNvPr id="40" name="Content Placeholder 39">
            <a:extLst>
              <a:ext uri="{FF2B5EF4-FFF2-40B4-BE49-F238E27FC236}">
                <a16:creationId xmlns:a16="http://schemas.microsoft.com/office/drawing/2014/main" id="{91A0A180-7D08-4DA7-85CC-73A03F35878A}"/>
              </a:ext>
            </a:extLst>
          </p:cNvPr>
          <p:cNvSpPr>
            <a:spLocks noGrp="1"/>
          </p:cNvSpPr>
          <p:nvPr>
            <p:ph sz="quarter" idx="24"/>
          </p:nvPr>
        </p:nvSpPr>
        <p:spPr>
          <a:xfrm>
            <a:off x="8882063" y="2974975"/>
            <a:ext cx="2540000" cy="546753"/>
          </a:xfrm>
        </p:spPr>
        <p:txBody>
          <a:bodyPr/>
          <a:lstStyle/>
          <a:p>
            <a:pPr lvl="0"/>
            <a:r>
              <a:rPr lang="en-US" dirty="0"/>
              <a:t>Click to edit</a:t>
            </a:r>
          </a:p>
        </p:txBody>
      </p:sp>
      <p:sp>
        <p:nvSpPr>
          <p:cNvPr id="42" name="Content Placeholder 41">
            <a:extLst>
              <a:ext uri="{FF2B5EF4-FFF2-40B4-BE49-F238E27FC236}">
                <a16:creationId xmlns:a16="http://schemas.microsoft.com/office/drawing/2014/main" id="{2999AF34-52C3-465A-8D82-24AAC29FC2D3}"/>
              </a:ext>
            </a:extLst>
          </p:cNvPr>
          <p:cNvSpPr>
            <a:spLocks noGrp="1"/>
          </p:cNvSpPr>
          <p:nvPr>
            <p:ph sz="quarter" idx="25"/>
          </p:nvPr>
        </p:nvSpPr>
        <p:spPr>
          <a:xfrm>
            <a:off x="8766175" y="3667125"/>
            <a:ext cx="2205038" cy="546753"/>
          </a:xfrm>
        </p:spPr>
        <p:txBody>
          <a:bodyPr/>
          <a:lstStyle/>
          <a:p>
            <a:pPr lvl="0"/>
            <a:r>
              <a:rPr lang="en-US" dirty="0"/>
              <a:t>Click to edit</a:t>
            </a:r>
          </a:p>
        </p:txBody>
      </p:sp>
      <p:sp>
        <p:nvSpPr>
          <p:cNvPr id="44" name="Content Placeholder 43">
            <a:extLst>
              <a:ext uri="{FF2B5EF4-FFF2-40B4-BE49-F238E27FC236}">
                <a16:creationId xmlns:a16="http://schemas.microsoft.com/office/drawing/2014/main" id="{413B4634-9B3B-4FCF-AAD8-32FFCC292C0F}"/>
              </a:ext>
            </a:extLst>
          </p:cNvPr>
          <p:cNvSpPr>
            <a:spLocks noGrp="1"/>
          </p:cNvSpPr>
          <p:nvPr>
            <p:ph sz="quarter" idx="26"/>
          </p:nvPr>
        </p:nvSpPr>
        <p:spPr>
          <a:xfrm>
            <a:off x="2147888" y="4818063"/>
            <a:ext cx="1828800" cy="546753"/>
          </a:xfrm>
        </p:spPr>
        <p:txBody>
          <a:bodyPr/>
          <a:lstStyle/>
          <a:p>
            <a:pPr lvl="0"/>
            <a:r>
              <a:rPr lang="en-US" dirty="0"/>
              <a:t>Click to edit</a:t>
            </a:r>
          </a:p>
        </p:txBody>
      </p:sp>
      <p:sp>
        <p:nvSpPr>
          <p:cNvPr id="46" name="Content Placeholder 45">
            <a:extLst>
              <a:ext uri="{FF2B5EF4-FFF2-40B4-BE49-F238E27FC236}">
                <a16:creationId xmlns:a16="http://schemas.microsoft.com/office/drawing/2014/main" id="{40D61CE5-DDA3-4E8F-8D99-8956556478FE}"/>
              </a:ext>
            </a:extLst>
          </p:cNvPr>
          <p:cNvSpPr>
            <a:spLocks noGrp="1"/>
          </p:cNvSpPr>
          <p:nvPr>
            <p:ph sz="quarter" idx="27"/>
          </p:nvPr>
        </p:nvSpPr>
        <p:spPr>
          <a:xfrm>
            <a:off x="5051425" y="5006975"/>
            <a:ext cx="2408238" cy="546753"/>
          </a:xfrm>
        </p:spPr>
        <p:txBody>
          <a:bodyPr/>
          <a:lstStyle/>
          <a:p>
            <a:pPr lvl="0"/>
            <a:r>
              <a:rPr lang="en-US" dirty="0"/>
              <a:t>Click to edit</a:t>
            </a:r>
          </a:p>
        </p:txBody>
      </p:sp>
    </p:spTree>
    <p:extLst>
      <p:ext uri="{BB962C8B-B14F-4D97-AF65-F5344CB8AC3E}">
        <p14:creationId xmlns:p14="http://schemas.microsoft.com/office/powerpoint/2010/main" val="133644673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E84325E5-B504-4F8A-86F5-25C2858C90D4}"/>
              </a:ext>
            </a:extLst>
          </p:cNvPr>
          <p:cNvSpPr>
            <a:spLocks noGrp="1"/>
          </p:cNvSpPr>
          <p:nvPr>
            <p:ph sz="quarter" idx="18"/>
          </p:nvPr>
        </p:nvSpPr>
        <p:spPr>
          <a:xfrm>
            <a:off x="7486650" y="1428750"/>
            <a:ext cx="2852738" cy="179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07270F0E-9153-40A6-8E3F-4717DFD61252}"/>
              </a:ext>
            </a:extLst>
          </p:cNvPr>
          <p:cNvSpPr>
            <a:spLocks noGrp="1"/>
          </p:cNvSpPr>
          <p:nvPr>
            <p:ph sz="quarter" idx="19"/>
          </p:nvPr>
        </p:nvSpPr>
        <p:spPr>
          <a:xfrm>
            <a:off x="9267825" y="4794250"/>
            <a:ext cx="1951038" cy="1006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8361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E203DFB8-F97D-4095-B88C-735736883495}"/>
              </a:ext>
            </a:extLst>
          </p:cNvPr>
          <p:cNvSpPr>
            <a:spLocks noGrp="1"/>
          </p:cNvSpPr>
          <p:nvPr>
            <p:ph sz="quarter" idx="10"/>
          </p:nvPr>
        </p:nvSpPr>
        <p:spPr>
          <a:xfrm>
            <a:off x="3309938" y="2090738"/>
            <a:ext cx="5283200" cy="546753"/>
          </a:xfrm>
        </p:spPr>
        <p:txBody>
          <a:bodyPr/>
          <a:lstStyle/>
          <a:p>
            <a:pPr lvl="0"/>
            <a:r>
              <a:rPr lang="en-US" dirty="0"/>
              <a:t>Click to edit Master text styles</a:t>
            </a:r>
          </a:p>
        </p:txBody>
      </p:sp>
      <p:sp>
        <p:nvSpPr>
          <p:cNvPr id="6" name="Content Placeholder 5">
            <a:extLst>
              <a:ext uri="{FF2B5EF4-FFF2-40B4-BE49-F238E27FC236}">
                <a16:creationId xmlns:a16="http://schemas.microsoft.com/office/drawing/2014/main" id="{F8320B03-3C30-4D59-B0B0-145CD19A225B}"/>
              </a:ext>
            </a:extLst>
          </p:cNvPr>
          <p:cNvSpPr>
            <a:spLocks noGrp="1"/>
          </p:cNvSpPr>
          <p:nvPr>
            <p:ph sz="quarter" idx="11"/>
          </p:nvPr>
        </p:nvSpPr>
        <p:spPr>
          <a:xfrm>
            <a:off x="3309938" y="3121025"/>
            <a:ext cx="5514975" cy="546100"/>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46074EAA-27DF-4B1F-8F79-094C714C2787}"/>
              </a:ext>
            </a:extLst>
          </p:cNvPr>
          <p:cNvSpPr>
            <a:spLocks noGrp="1"/>
          </p:cNvSpPr>
          <p:nvPr>
            <p:ph sz="quarter" idx="12"/>
          </p:nvPr>
        </p:nvSpPr>
        <p:spPr>
          <a:xfrm>
            <a:off x="3309938" y="4310063"/>
            <a:ext cx="5283200" cy="546753"/>
          </a:xfrm>
        </p:spPr>
        <p:txBody>
          <a:bodyPr/>
          <a:lstStyle/>
          <a:p>
            <a:pPr lvl="0"/>
            <a:r>
              <a:rPr lang="en-US" dirty="0"/>
              <a:t>Click to edit Master text styles</a:t>
            </a:r>
          </a:p>
        </p:txBody>
      </p:sp>
    </p:spTree>
    <p:extLst>
      <p:ext uri="{BB962C8B-B14F-4D97-AF65-F5344CB8AC3E}">
        <p14:creationId xmlns:p14="http://schemas.microsoft.com/office/powerpoint/2010/main" val="2110196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2ACC852-5D32-4DB0-8E16-E26E59B4DD77}"/>
              </a:ext>
            </a:extLst>
          </p:cNvPr>
          <p:cNvSpPr>
            <a:spLocks noGrp="1"/>
          </p:cNvSpPr>
          <p:nvPr>
            <p:ph sz="quarter" idx="10"/>
          </p:nvPr>
        </p:nvSpPr>
        <p:spPr>
          <a:xfrm>
            <a:off x="682171" y="1977826"/>
            <a:ext cx="1176338"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D86ED8C8-6033-4C0A-ACB0-2E61BE7D6786}"/>
              </a:ext>
            </a:extLst>
          </p:cNvPr>
          <p:cNvSpPr>
            <a:spLocks noGrp="1"/>
          </p:cNvSpPr>
          <p:nvPr>
            <p:ph sz="quarter" idx="11"/>
          </p:nvPr>
        </p:nvSpPr>
        <p:spPr>
          <a:xfrm>
            <a:off x="2989036" y="1977992"/>
            <a:ext cx="4616450" cy="546753"/>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396198EF-0D7C-43E0-8736-F6C0541AA806}"/>
              </a:ext>
            </a:extLst>
          </p:cNvPr>
          <p:cNvSpPr>
            <a:spLocks noGrp="1"/>
          </p:cNvSpPr>
          <p:nvPr>
            <p:ph sz="quarter" idx="12"/>
          </p:nvPr>
        </p:nvSpPr>
        <p:spPr>
          <a:xfrm>
            <a:off x="682625" y="2801938"/>
            <a:ext cx="1176338" cy="546753"/>
          </a:xfrm>
        </p:spPr>
        <p:txBody>
          <a:bodyPr/>
          <a:lstStyle/>
          <a:p>
            <a:pPr lvl="0"/>
            <a:r>
              <a:rPr lang="en-US" dirty="0"/>
              <a:t>Click to</a:t>
            </a:r>
          </a:p>
        </p:txBody>
      </p:sp>
      <p:sp>
        <p:nvSpPr>
          <p:cNvPr id="10" name="Content Placeholder 9">
            <a:extLst>
              <a:ext uri="{FF2B5EF4-FFF2-40B4-BE49-F238E27FC236}">
                <a16:creationId xmlns:a16="http://schemas.microsoft.com/office/drawing/2014/main" id="{BDEE29E6-44F8-49CA-99D1-A3D298B6FC09}"/>
              </a:ext>
            </a:extLst>
          </p:cNvPr>
          <p:cNvSpPr>
            <a:spLocks noGrp="1"/>
          </p:cNvSpPr>
          <p:nvPr>
            <p:ph sz="quarter" idx="13"/>
          </p:nvPr>
        </p:nvSpPr>
        <p:spPr>
          <a:xfrm>
            <a:off x="2859088" y="2801938"/>
            <a:ext cx="4746398" cy="546100"/>
          </a:xfrm>
        </p:spPr>
        <p:txBody>
          <a:bodyPr/>
          <a:lstStyle/>
          <a:p>
            <a:pPr lvl="0"/>
            <a:r>
              <a:rPr lang="en-US" dirty="0"/>
              <a:t>Click to edit Master text styles</a:t>
            </a:r>
          </a:p>
        </p:txBody>
      </p:sp>
      <p:sp>
        <p:nvSpPr>
          <p:cNvPr id="12" name="Content Placeholder 11">
            <a:extLst>
              <a:ext uri="{FF2B5EF4-FFF2-40B4-BE49-F238E27FC236}">
                <a16:creationId xmlns:a16="http://schemas.microsoft.com/office/drawing/2014/main" id="{55964F28-2B6E-483B-B7AC-9355CCB2B023}"/>
              </a:ext>
            </a:extLst>
          </p:cNvPr>
          <p:cNvSpPr>
            <a:spLocks noGrp="1"/>
          </p:cNvSpPr>
          <p:nvPr>
            <p:ph sz="quarter" idx="14"/>
          </p:nvPr>
        </p:nvSpPr>
        <p:spPr>
          <a:xfrm>
            <a:off x="682625" y="3730625"/>
            <a:ext cx="1176338" cy="546100"/>
          </a:xfrm>
        </p:spPr>
        <p:txBody>
          <a:bodyPr/>
          <a:lstStyle/>
          <a:p>
            <a:pPr lvl="0"/>
            <a:r>
              <a:rPr lang="en-US" dirty="0"/>
              <a:t>Click to</a:t>
            </a:r>
          </a:p>
        </p:txBody>
      </p:sp>
      <p:sp>
        <p:nvSpPr>
          <p:cNvPr id="14" name="Content Placeholder 13">
            <a:extLst>
              <a:ext uri="{FF2B5EF4-FFF2-40B4-BE49-F238E27FC236}">
                <a16:creationId xmlns:a16="http://schemas.microsoft.com/office/drawing/2014/main" id="{2F151E55-1F32-4971-8677-4E456BA49314}"/>
              </a:ext>
            </a:extLst>
          </p:cNvPr>
          <p:cNvSpPr>
            <a:spLocks noGrp="1"/>
          </p:cNvSpPr>
          <p:nvPr>
            <p:ph sz="quarter" idx="15"/>
          </p:nvPr>
        </p:nvSpPr>
        <p:spPr>
          <a:xfrm>
            <a:off x="2736057" y="3757018"/>
            <a:ext cx="4862511" cy="546100"/>
          </a:xfrm>
        </p:spPr>
        <p:txBody>
          <a:bodyPr/>
          <a:lstStyle/>
          <a:p>
            <a:pPr lvl="0"/>
            <a:r>
              <a:rPr lang="en-US" dirty="0"/>
              <a:t>Click to edit Master text styles</a:t>
            </a:r>
          </a:p>
        </p:txBody>
      </p:sp>
      <p:sp>
        <p:nvSpPr>
          <p:cNvPr id="16" name="Content Placeholder 15">
            <a:extLst>
              <a:ext uri="{FF2B5EF4-FFF2-40B4-BE49-F238E27FC236}">
                <a16:creationId xmlns:a16="http://schemas.microsoft.com/office/drawing/2014/main" id="{1175BECA-8126-42B1-A629-FB98226C54C8}"/>
              </a:ext>
            </a:extLst>
          </p:cNvPr>
          <p:cNvSpPr>
            <a:spLocks noGrp="1"/>
          </p:cNvSpPr>
          <p:nvPr>
            <p:ph sz="quarter" idx="16"/>
          </p:nvPr>
        </p:nvSpPr>
        <p:spPr>
          <a:xfrm>
            <a:off x="682625" y="4614863"/>
            <a:ext cx="1176338" cy="546100"/>
          </a:xfrm>
        </p:spPr>
        <p:txBody>
          <a:bodyPr/>
          <a:lstStyle/>
          <a:p>
            <a:pPr lvl="0"/>
            <a:r>
              <a:rPr lang="en-US" dirty="0"/>
              <a:t>Click to</a:t>
            </a:r>
          </a:p>
        </p:txBody>
      </p:sp>
      <p:sp>
        <p:nvSpPr>
          <p:cNvPr id="18" name="Content Placeholder 17">
            <a:extLst>
              <a:ext uri="{FF2B5EF4-FFF2-40B4-BE49-F238E27FC236}">
                <a16:creationId xmlns:a16="http://schemas.microsoft.com/office/drawing/2014/main" id="{1BF69D2A-7CF2-4B1B-A61A-3C5B897ADD58}"/>
              </a:ext>
            </a:extLst>
          </p:cNvPr>
          <p:cNvSpPr>
            <a:spLocks noGrp="1"/>
          </p:cNvSpPr>
          <p:nvPr>
            <p:ph sz="quarter" idx="17"/>
          </p:nvPr>
        </p:nvSpPr>
        <p:spPr>
          <a:xfrm>
            <a:off x="2859088" y="4614863"/>
            <a:ext cx="4862512" cy="546753"/>
          </a:xfrm>
        </p:spPr>
        <p:txBody>
          <a:bodyPr/>
          <a:lstStyle/>
          <a:p>
            <a:pPr lvl="0"/>
            <a:r>
              <a:rPr lang="en-US" dirty="0"/>
              <a:t>Click to edit Master text styles</a:t>
            </a:r>
          </a:p>
        </p:txBody>
      </p:sp>
    </p:spTree>
    <p:extLst>
      <p:ext uri="{BB962C8B-B14F-4D97-AF65-F5344CB8AC3E}">
        <p14:creationId xmlns:p14="http://schemas.microsoft.com/office/powerpoint/2010/main" val="115721325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29480971-7FD7-4215-975A-057EF371ABCE}"/>
              </a:ext>
            </a:extLst>
          </p:cNvPr>
          <p:cNvSpPr>
            <a:spLocks noGrp="1"/>
          </p:cNvSpPr>
          <p:nvPr>
            <p:ph sz="quarter" idx="10"/>
          </p:nvPr>
        </p:nvSpPr>
        <p:spPr>
          <a:xfrm>
            <a:off x="300038" y="1882775"/>
            <a:ext cx="1296987"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E9A81779-CFEA-420C-86A1-FEE70C178233}"/>
              </a:ext>
            </a:extLst>
          </p:cNvPr>
          <p:cNvSpPr>
            <a:spLocks noGrp="1"/>
          </p:cNvSpPr>
          <p:nvPr>
            <p:ph sz="quarter" idx="11"/>
          </p:nvPr>
        </p:nvSpPr>
        <p:spPr>
          <a:xfrm>
            <a:off x="1828800" y="1882775"/>
            <a:ext cx="1092200" cy="546753"/>
          </a:xfrm>
        </p:spPr>
        <p:txBody>
          <a:bodyPr/>
          <a:lstStyle/>
          <a:p>
            <a:pPr lvl="0"/>
            <a:r>
              <a:rPr lang="en-US" dirty="0"/>
              <a:t>Click</a:t>
            </a:r>
          </a:p>
        </p:txBody>
      </p:sp>
      <p:sp>
        <p:nvSpPr>
          <p:cNvPr id="8" name="Content Placeholder 7">
            <a:extLst>
              <a:ext uri="{FF2B5EF4-FFF2-40B4-BE49-F238E27FC236}">
                <a16:creationId xmlns:a16="http://schemas.microsoft.com/office/drawing/2014/main" id="{1BC2CBD0-ED48-4F30-BB8E-EEDE34BE11C4}"/>
              </a:ext>
            </a:extLst>
          </p:cNvPr>
          <p:cNvSpPr>
            <a:spLocks noGrp="1"/>
          </p:cNvSpPr>
          <p:nvPr>
            <p:ph sz="quarter" idx="12"/>
          </p:nvPr>
        </p:nvSpPr>
        <p:spPr>
          <a:xfrm>
            <a:off x="455613" y="3603625"/>
            <a:ext cx="22733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07B55B33-5016-4321-9075-F7D8907904D9}"/>
              </a:ext>
            </a:extLst>
          </p:cNvPr>
          <p:cNvSpPr>
            <a:spLocks noGrp="1"/>
          </p:cNvSpPr>
          <p:nvPr>
            <p:ph sz="quarter" idx="13"/>
          </p:nvPr>
        </p:nvSpPr>
        <p:spPr>
          <a:xfrm>
            <a:off x="7110484" y="1514475"/>
            <a:ext cx="3821041" cy="403137"/>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3CB81FB3-59A1-4527-81E0-D7B498EC9ECD}"/>
              </a:ext>
            </a:extLst>
          </p:cNvPr>
          <p:cNvSpPr>
            <a:spLocks noGrp="1"/>
          </p:cNvSpPr>
          <p:nvPr>
            <p:ph sz="quarter" idx="14"/>
          </p:nvPr>
        </p:nvSpPr>
        <p:spPr>
          <a:xfrm>
            <a:off x="7015163" y="2101850"/>
            <a:ext cx="3821112"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8E0074CA-A0C6-4B29-B7D6-E0E3E8FC9714}"/>
              </a:ext>
            </a:extLst>
          </p:cNvPr>
          <p:cNvSpPr>
            <a:spLocks noGrp="1"/>
          </p:cNvSpPr>
          <p:nvPr>
            <p:ph sz="quarter" idx="15"/>
          </p:nvPr>
        </p:nvSpPr>
        <p:spPr>
          <a:xfrm>
            <a:off x="7015163" y="2825750"/>
            <a:ext cx="382111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89AC26A-F8DB-4A27-9F37-92F15733A063}"/>
              </a:ext>
            </a:extLst>
          </p:cNvPr>
          <p:cNvSpPr>
            <a:spLocks noGrp="1"/>
          </p:cNvSpPr>
          <p:nvPr>
            <p:ph sz="quarter" idx="16"/>
          </p:nvPr>
        </p:nvSpPr>
        <p:spPr>
          <a:xfrm>
            <a:off x="7015163" y="3502557"/>
            <a:ext cx="4162425" cy="546753"/>
          </a:xfrm>
        </p:spPr>
        <p:txBody>
          <a:bodyPr/>
          <a:lstStyle/>
          <a:p>
            <a:pPr lvl="0"/>
            <a:r>
              <a:rPr lang="en-US" dirty="0"/>
              <a:t>Click to edit Master text styles</a:t>
            </a:r>
          </a:p>
        </p:txBody>
      </p:sp>
      <p:sp>
        <p:nvSpPr>
          <p:cNvPr id="18" name="Content Placeholder 17">
            <a:extLst>
              <a:ext uri="{FF2B5EF4-FFF2-40B4-BE49-F238E27FC236}">
                <a16:creationId xmlns:a16="http://schemas.microsoft.com/office/drawing/2014/main" id="{1AEDDC7A-A7EF-48D1-84AF-5421BFDEB79A}"/>
              </a:ext>
            </a:extLst>
          </p:cNvPr>
          <p:cNvSpPr>
            <a:spLocks noGrp="1"/>
          </p:cNvSpPr>
          <p:nvPr>
            <p:ph sz="quarter" idx="17"/>
          </p:nvPr>
        </p:nvSpPr>
        <p:spPr>
          <a:xfrm>
            <a:off x="6851650" y="4149725"/>
            <a:ext cx="4325938" cy="547688"/>
          </a:xfrm>
        </p:spPr>
        <p:txBody>
          <a:bodyPr/>
          <a:lstStyle/>
          <a:p>
            <a:pPr lvl="0"/>
            <a:r>
              <a:rPr lang="en-US" dirty="0"/>
              <a:t>Click to edit Master text styles</a:t>
            </a:r>
          </a:p>
        </p:txBody>
      </p:sp>
      <p:sp>
        <p:nvSpPr>
          <p:cNvPr id="20" name="Content Placeholder 19">
            <a:extLst>
              <a:ext uri="{FF2B5EF4-FFF2-40B4-BE49-F238E27FC236}">
                <a16:creationId xmlns:a16="http://schemas.microsoft.com/office/drawing/2014/main" id="{86D576C2-2740-40EF-84E5-963426F6D969}"/>
              </a:ext>
            </a:extLst>
          </p:cNvPr>
          <p:cNvSpPr>
            <a:spLocks noGrp="1"/>
          </p:cNvSpPr>
          <p:nvPr>
            <p:ph sz="quarter" idx="18"/>
          </p:nvPr>
        </p:nvSpPr>
        <p:spPr>
          <a:xfrm>
            <a:off x="6851650" y="4830763"/>
            <a:ext cx="4325938" cy="547687"/>
          </a:xfrm>
        </p:spPr>
        <p:txBody>
          <a:bodyPr/>
          <a:lstStyle/>
          <a:p>
            <a:pPr lvl="0"/>
            <a:r>
              <a:rPr lang="en-US" dirty="0"/>
              <a:t>Click to edit Master text styles</a:t>
            </a:r>
          </a:p>
        </p:txBody>
      </p:sp>
      <p:sp>
        <p:nvSpPr>
          <p:cNvPr id="22" name="Content Placeholder 21">
            <a:extLst>
              <a:ext uri="{FF2B5EF4-FFF2-40B4-BE49-F238E27FC236}">
                <a16:creationId xmlns:a16="http://schemas.microsoft.com/office/drawing/2014/main" id="{575BEDAB-0E42-4E1E-904F-C4D6073B2D80}"/>
              </a:ext>
            </a:extLst>
          </p:cNvPr>
          <p:cNvSpPr>
            <a:spLocks noGrp="1"/>
          </p:cNvSpPr>
          <p:nvPr>
            <p:ph sz="quarter" idx="19"/>
          </p:nvPr>
        </p:nvSpPr>
        <p:spPr>
          <a:xfrm>
            <a:off x="6700838" y="5513388"/>
            <a:ext cx="4476750" cy="547687"/>
          </a:xfrm>
        </p:spPr>
        <p:txBody>
          <a:bodyPr/>
          <a:lstStyle/>
          <a:p>
            <a:pPr lvl="0"/>
            <a:r>
              <a:rPr lang="en-US" dirty="0"/>
              <a:t>Click to edit Master text style</a:t>
            </a:r>
          </a:p>
        </p:txBody>
      </p:sp>
      <p:sp>
        <p:nvSpPr>
          <p:cNvPr id="24" name="Content Placeholder 23">
            <a:extLst>
              <a:ext uri="{FF2B5EF4-FFF2-40B4-BE49-F238E27FC236}">
                <a16:creationId xmlns:a16="http://schemas.microsoft.com/office/drawing/2014/main" id="{AE6E799E-A9F4-4EB7-BCB9-449E7E9FB745}"/>
              </a:ext>
            </a:extLst>
          </p:cNvPr>
          <p:cNvSpPr>
            <a:spLocks noGrp="1"/>
          </p:cNvSpPr>
          <p:nvPr>
            <p:ph sz="quarter" idx="20"/>
          </p:nvPr>
        </p:nvSpPr>
        <p:spPr>
          <a:xfrm>
            <a:off x="6496050" y="6223000"/>
            <a:ext cx="4681538" cy="546753"/>
          </a:xfrm>
        </p:spPr>
        <p:txBody>
          <a:bodyPr/>
          <a:lstStyle/>
          <a:p>
            <a:pPr lvl="0"/>
            <a:r>
              <a:rPr lang="en-US" dirty="0"/>
              <a:t>Click to edit Master text styles</a:t>
            </a:r>
          </a:p>
        </p:txBody>
      </p:sp>
      <p:sp>
        <p:nvSpPr>
          <p:cNvPr id="26" name="Content Placeholder 25">
            <a:extLst>
              <a:ext uri="{FF2B5EF4-FFF2-40B4-BE49-F238E27FC236}">
                <a16:creationId xmlns:a16="http://schemas.microsoft.com/office/drawing/2014/main" id="{6B9CFAC4-B6F8-4847-ADB6-242C067F945E}"/>
              </a:ext>
            </a:extLst>
          </p:cNvPr>
          <p:cNvSpPr>
            <a:spLocks noGrp="1"/>
          </p:cNvSpPr>
          <p:nvPr>
            <p:ph sz="quarter" idx="21"/>
          </p:nvPr>
        </p:nvSpPr>
        <p:spPr>
          <a:xfrm>
            <a:off x="2728913" y="4736211"/>
            <a:ext cx="3565525" cy="546753"/>
          </a:xfrm>
        </p:spPr>
        <p:txBody>
          <a:bodyPr/>
          <a:lstStyle/>
          <a:p>
            <a:pPr lvl="0"/>
            <a:r>
              <a:rPr lang="en-US" dirty="0"/>
              <a:t>Click to edit Master text</a:t>
            </a:r>
          </a:p>
        </p:txBody>
      </p:sp>
      <p:sp>
        <p:nvSpPr>
          <p:cNvPr id="5" name="Content Placeholder 4">
            <a:extLst>
              <a:ext uri="{FF2B5EF4-FFF2-40B4-BE49-F238E27FC236}">
                <a16:creationId xmlns:a16="http://schemas.microsoft.com/office/drawing/2014/main" id="{244B551B-7E7D-482F-B859-80892DAB47CC}"/>
              </a:ext>
            </a:extLst>
          </p:cNvPr>
          <p:cNvSpPr>
            <a:spLocks noGrp="1"/>
          </p:cNvSpPr>
          <p:nvPr>
            <p:ph sz="quarter" idx="22"/>
          </p:nvPr>
        </p:nvSpPr>
        <p:spPr>
          <a:xfrm>
            <a:off x="2109788" y="5880295"/>
            <a:ext cx="2940514" cy="546558"/>
          </a:xfrm>
        </p:spPr>
        <p:txBody>
          <a:bodyPr/>
          <a:lstStyle/>
          <a:p>
            <a:pPr lvl="0"/>
            <a:r>
              <a:rPr lang="en-US" dirty="0"/>
              <a:t>Click to edit Master</a:t>
            </a:r>
          </a:p>
        </p:txBody>
      </p:sp>
    </p:spTree>
    <p:extLst>
      <p:ext uri="{BB962C8B-B14F-4D97-AF65-F5344CB8AC3E}">
        <p14:creationId xmlns:p14="http://schemas.microsoft.com/office/powerpoint/2010/main" val="74422130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3410C8DF-39E8-4D1A-9023-6FE503871AF5}"/>
              </a:ext>
            </a:extLst>
          </p:cNvPr>
          <p:cNvSpPr>
            <a:spLocks noGrp="1"/>
          </p:cNvSpPr>
          <p:nvPr>
            <p:ph sz="quarter" idx="10"/>
          </p:nvPr>
        </p:nvSpPr>
        <p:spPr>
          <a:xfrm>
            <a:off x="6373813" y="2116138"/>
            <a:ext cx="1282700"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625A5716-E820-4783-B5BB-7AB4B8E5B828}"/>
              </a:ext>
            </a:extLst>
          </p:cNvPr>
          <p:cNvSpPr>
            <a:spLocks noGrp="1"/>
          </p:cNvSpPr>
          <p:nvPr>
            <p:ph sz="quarter" idx="11"/>
          </p:nvPr>
        </p:nvSpPr>
        <p:spPr>
          <a:xfrm>
            <a:off x="8598090" y="2116138"/>
            <a:ext cx="1692085" cy="599766"/>
          </a:xfrm>
        </p:spPr>
        <p:txBody>
          <a:bodyPr/>
          <a:lstStyle/>
          <a:p>
            <a:pPr lvl="0"/>
            <a:r>
              <a:rPr lang="en-US" dirty="0"/>
              <a:t>Click to</a:t>
            </a:r>
          </a:p>
        </p:txBody>
      </p:sp>
      <p:sp>
        <p:nvSpPr>
          <p:cNvPr id="8" name="Content Placeholder 7">
            <a:extLst>
              <a:ext uri="{FF2B5EF4-FFF2-40B4-BE49-F238E27FC236}">
                <a16:creationId xmlns:a16="http://schemas.microsoft.com/office/drawing/2014/main" id="{631AB5F6-D4DA-46FC-89CC-8BB498FFE941}"/>
              </a:ext>
            </a:extLst>
          </p:cNvPr>
          <p:cNvSpPr>
            <a:spLocks noGrp="1"/>
          </p:cNvSpPr>
          <p:nvPr>
            <p:ph sz="quarter" idx="12"/>
          </p:nvPr>
        </p:nvSpPr>
        <p:spPr>
          <a:xfrm>
            <a:off x="455613" y="4013200"/>
            <a:ext cx="3938587"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18F0A01F-1E43-4C7B-AC3C-2F1CADBE8466}"/>
              </a:ext>
            </a:extLst>
          </p:cNvPr>
          <p:cNvSpPr>
            <a:spLocks noGrp="1"/>
          </p:cNvSpPr>
          <p:nvPr>
            <p:ph sz="quarter" idx="13"/>
          </p:nvPr>
        </p:nvSpPr>
        <p:spPr>
          <a:xfrm>
            <a:off x="455613" y="4803775"/>
            <a:ext cx="3692525" cy="547688"/>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B17935D-D65A-4E3C-B808-D7F51BDFFF15}"/>
              </a:ext>
            </a:extLst>
          </p:cNvPr>
          <p:cNvSpPr>
            <a:spLocks noGrp="1"/>
          </p:cNvSpPr>
          <p:nvPr>
            <p:ph sz="quarter" idx="14"/>
          </p:nvPr>
        </p:nvSpPr>
        <p:spPr>
          <a:xfrm>
            <a:off x="455613" y="5608638"/>
            <a:ext cx="4062412" cy="547687"/>
          </a:xfrm>
        </p:spPr>
        <p:txBody>
          <a:bodyPr/>
          <a:lstStyle/>
          <a:p>
            <a:pPr lvl="0"/>
            <a:r>
              <a:rPr lang="en-US" dirty="0"/>
              <a:t>Click to edit Master text styles</a:t>
            </a:r>
          </a:p>
        </p:txBody>
      </p:sp>
      <p:sp>
        <p:nvSpPr>
          <p:cNvPr id="5" name="Content Placeholder 4">
            <a:extLst>
              <a:ext uri="{FF2B5EF4-FFF2-40B4-BE49-F238E27FC236}">
                <a16:creationId xmlns:a16="http://schemas.microsoft.com/office/drawing/2014/main" id="{E77838FB-E2D2-46F0-AC93-8EBFE001CD04}"/>
              </a:ext>
            </a:extLst>
          </p:cNvPr>
          <p:cNvSpPr>
            <a:spLocks noGrp="1"/>
          </p:cNvSpPr>
          <p:nvPr>
            <p:ph sz="quarter" idx="15"/>
          </p:nvPr>
        </p:nvSpPr>
        <p:spPr>
          <a:xfrm>
            <a:off x="3468688" y="2716213"/>
            <a:ext cx="3149600" cy="166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89BEBF5-3DD6-4BCB-A39D-3E0CDFDE5C0C}"/>
              </a:ext>
            </a:extLst>
          </p:cNvPr>
          <p:cNvSpPr>
            <a:spLocks noGrp="1"/>
          </p:cNvSpPr>
          <p:nvPr>
            <p:ph sz="quarter" idx="16"/>
          </p:nvPr>
        </p:nvSpPr>
        <p:spPr>
          <a:xfrm>
            <a:off x="4926013" y="1076325"/>
            <a:ext cx="2316162" cy="86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3046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2020592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59769"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640391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28681" y="4343400"/>
            <a:ext cx="9591619" cy="706398"/>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01069300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85892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7420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0AD9-5AA3-483C-82C8-41D730D50859}"/>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5B687496-9C41-4AC2-ACD9-6C216163CC9B}"/>
              </a:ext>
            </a:extLst>
          </p:cNvPr>
          <p:cNvSpPr/>
          <p:nvPr userDrawn="1"/>
        </p:nvSpPr>
        <p:spPr bwMode="auto">
          <a:xfrm>
            <a:off x="6111901" y="0"/>
            <a:ext cx="608009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205936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2008762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21009560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4867346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9313517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26686241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0651507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0541581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38940373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6772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3" name="Content Placeholder 2">
            <a:extLst>
              <a:ext uri="{FF2B5EF4-FFF2-40B4-BE49-F238E27FC236}">
                <a16:creationId xmlns:a16="http://schemas.microsoft.com/office/drawing/2014/main" id="{A02B83A8-1893-4306-A71D-964384DD035C}"/>
              </a:ext>
            </a:extLst>
          </p:cNvPr>
          <p:cNvSpPr>
            <a:spLocks noGrp="1"/>
          </p:cNvSpPr>
          <p:nvPr>
            <p:ph sz="quarter" idx="10"/>
          </p:nvPr>
        </p:nvSpPr>
        <p:spPr>
          <a:xfrm>
            <a:off x="3094038" y="4618038"/>
            <a:ext cx="3290887"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F700C80B-7057-4445-B99C-BEB5F20411BF}"/>
              </a:ext>
            </a:extLst>
          </p:cNvPr>
          <p:cNvSpPr>
            <a:spLocks noGrp="1"/>
          </p:cNvSpPr>
          <p:nvPr>
            <p:ph sz="quarter" idx="11"/>
          </p:nvPr>
        </p:nvSpPr>
        <p:spPr>
          <a:xfrm>
            <a:off x="5502275" y="1143000"/>
            <a:ext cx="2408238" cy="70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2C08B3-626F-4D75-B429-5185BD4C46D1}"/>
              </a:ext>
            </a:extLst>
          </p:cNvPr>
          <p:cNvSpPr>
            <a:spLocks noGrp="1"/>
          </p:cNvSpPr>
          <p:nvPr>
            <p:ph sz="quarter" idx="12"/>
          </p:nvPr>
        </p:nvSpPr>
        <p:spPr>
          <a:xfrm>
            <a:off x="6096000" y="3686175"/>
            <a:ext cx="2946400"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4616A2-19D1-48BD-8A48-D8496ADDCA26}"/>
              </a:ext>
            </a:extLst>
          </p:cNvPr>
          <p:cNvSpPr>
            <a:spLocks noGrp="1"/>
          </p:cNvSpPr>
          <p:nvPr>
            <p:ph type="body" sz="quarter" idx="13"/>
          </p:nvPr>
        </p:nvSpPr>
        <p:spPr>
          <a:xfrm>
            <a:off x="9042400" y="1263650"/>
            <a:ext cx="1847850" cy="546753"/>
          </a:xfrm>
        </p:spPr>
        <p:txBody>
          <a:bodyPr/>
          <a:lstStyle/>
          <a:p>
            <a:pPr lvl="0"/>
            <a:endParaRPr lang="en-US" dirty="0"/>
          </a:p>
        </p:txBody>
      </p:sp>
    </p:spTree>
    <p:extLst>
      <p:ext uri="{BB962C8B-B14F-4D97-AF65-F5344CB8AC3E}">
        <p14:creationId xmlns:p14="http://schemas.microsoft.com/office/powerpoint/2010/main" val="1061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8388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94657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2036815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113204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7021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845685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056913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5967793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7758086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574353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76165928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6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808750446"/>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5006" r:id="rId15"/>
    <p:sldLayoutId id="2147485003" r:id="rId16"/>
    <p:sldLayoutId id="2147485002" r:id="rId17"/>
    <p:sldLayoutId id="2147485001" r:id="rId18"/>
    <p:sldLayoutId id="2147485000" r:id="rId19"/>
    <p:sldLayoutId id="2147484999" r:id="rId20"/>
    <p:sldLayoutId id="2147484998" r:id="rId21"/>
    <p:sldLayoutId id="2147484997" r:id="rId22"/>
    <p:sldLayoutId id="2147484996" r:id="rId23"/>
    <p:sldLayoutId id="2147484995" r:id="rId24"/>
    <p:sldLayoutId id="2147484993" r:id="rId25"/>
    <p:sldLayoutId id="2147484961" r:id="rId26"/>
    <p:sldLayoutId id="2147484962" r:id="rId27"/>
    <p:sldLayoutId id="2147484963" r:id="rId28"/>
    <p:sldLayoutId id="2147484964" r:id="rId29"/>
    <p:sldLayoutId id="2147484965" r:id="rId30"/>
    <p:sldLayoutId id="2147485007" r:id="rId31"/>
    <p:sldLayoutId id="2147485005" r:id="rId32"/>
    <p:sldLayoutId id="2147485004" r:id="rId33"/>
    <p:sldLayoutId id="2147484994" r:id="rId34"/>
    <p:sldLayoutId id="2147484992" r:id="rId35"/>
    <p:sldLayoutId id="2147484991" r:id="rId36"/>
    <p:sldLayoutId id="2147484990" r:id="rId37"/>
    <p:sldLayoutId id="2147484988" r:id="rId38"/>
    <p:sldLayoutId id="2147484966" r:id="rId39"/>
    <p:sldLayoutId id="2147484967" r:id="rId40"/>
    <p:sldLayoutId id="2147484969" r:id="rId41"/>
    <p:sldLayoutId id="2147484989" r:id="rId42"/>
    <p:sldLayoutId id="2147484970" r:id="rId43"/>
    <p:sldLayoutId id="2147484971" r:id="rId44"/>
    <p:sldLayoutId id="2147484972" r:id="rId45"/>
    <p:sldLayoutId id="2147484973" r:id="rId46"/>
    <p:sldLayoutId id="2147484974" r:id="rId47"/>
    <p:sldLayoutId id="2147484975" r:id="rId48"/>
    <p:sldLayoutId id="2147484976" r:id="rId49"/>
    <p:sldLayoutId id="2147484977" r:id="rId50"/>
    <p:sldLayoutId id="2147484978" r:id="rId51"/>
    <p:sldLayoutId id="2147484979" r:id="rId52"/>
    <p:sldLayoutId id="2147484980" r:id="rId53"/>
    <p:sldLayoutId id="2147484982" r:id="rId54"/>
    <p:sldLayoutId id="2147484983" r:id="rId55"/>
    <p:sldLayoutId id="2147484985" r:id="rId56"/>
    <p:sldLayoutId id="2147484986" r:id="rId57"/>
    <p:sldLayoutId id="2147484987" r:id="rId5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36.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slide" Target="slide20.xml"/><Relationship Id="rId5" Type="http://schemas.openxmlformats.org/officeDocument/2006/relationships/slide" Target="slide14.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hyperlink" Target="https://cafbaseline.com/" TargetMode="Externa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Layout" Target="../slideLayouts/slideLayout4.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cloud-adoption-framework/" TargetMode="External"/><Relationship Id="rId7" Type="http://schemas.openxmlformats.org/officeDocument/2006/relationships/hyperlink" Target="https://docs.microsoft.com/en-us/azure/cloud-adoption-framework/ready/enterprise-scale/"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hyperlink" Target="https://aka.ms/adopt/assess/govern" TargetMode="External"/><Relationship Id="rId5" Type="http://schemas.openxmlformats.org/officeDocument/2006/relationships/hyperlink" Target="https://docs.microsoft.com/en-us/azure/cloud-adoption-framework/govern/methodology" TargetMode="External"/><Relationship Id="rId4" Type="http://schemas.openxmlformats.org/officeDocument/2006/relationships/hyperlink" Target="https://docs.microsoft.com/azure/cloud-adoption-framework/"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aka.ms/adopt/Gov"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FE9251-B980-4912-8409-81FB8A314740}"/>
              </a:ext>
            </a:extLst>
          </p:cNvPr>
          <p:cNvSpPr>
            <a:spLocks noGrp="1"/>
          </p:cNvSpPr>
          <p:nvPr>
            <p:ph type="title"/>
          </p:nvPr>
        </p:nvSpPr>
        <p:spPr>
          <a:xfrm>
            <a:off x="431183" y="2532448"/>
            <a:ext cx="7731088" cy="1793104"/>
          </a:xfrm>
        </p:spPr>
        <p:txBody>
          <a:bodyPr/>
          <a:lstStyle/>
          <a:p>
            <a:r>
              <a:rPr lang="en-US" sz="4000" dirty="0"/>
              <a:t>Cloud Adoption Framework</a:t>
            </a:r>
            <a:br>
              <a:rPr lang="en-US" sz="4000" dirty="0"/>
            </a:br>
            <a:r>
              <a:rPr lang="en-US" sz="4000" dirty="0"/>
              <a:t>for </a:t>
            </a:r>
            <a:r>
              <a:rPr lang="en-US" sz="4000" dirty="0">
                <a:solidFill>
                  <a:schemeClr val="accent5"/>
                </a:solidFill>
              </a:rPr>
              <a:t>Azure</a:t>
            </a:r>
            <a:r>
              <a:rPr lang="en-US" sz="4000" dirty="0"/>
              <a:t> </a:t>
            </a:r>
            <a:br>
              <a:rPr lang="en-US" sz="4000" dirty="0"/>
            </a:br>
            <a:r>
              <a:rPr lang="en-US" sz="4000" dirty="0"/>
              <a:t>Cloud Governance Overview</a:t>
            </a:r>
          </a:p>
        </p:txBody>
      </p:sp>
      <p:pic>
        <p:nvPicPr>
          <p:cNvPr id="6" name="Picture 5" descr="Microsoft Azure logo">
            <a:extLst>
              <a:ext uri="{FF2B5EF4-FFF2-40B4-BE49-F238E27FC236}">
                <a16:creationId xmlns:a16="http://schemas.microsoft.com/office/drawing/2014/main" id="{D625486A-0678-417A-8452-4024299CB4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07" y="473796"/>
            <a:ext cx="1335673" cy="190278"/>
          </a:xfrm>
          <a:prstGeom prst="rect">
            <a:avLst/>
          </a:prstGeom>
        </p:spPr>
      </p:pic>
      <p:pic>
        <p:nvPicPr>
          <p:cNvPr id="5" name="Picture 4">
            <a:extLst>
              <a:ext uri="{FF2B5EF4-FFF2-40B4-BE49-F238E27FC236}">
                <a16:creationId xmlns:a16="http://schemas.microsoft.com/office/drawing/2014/main" id="{E305D160-6DFC-4C6F-9726-BBFA6A4E500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9769" y="2323340"/>
            <a:ext cx="3255901" cy="1793105"/>
          </a:xfrm>
          <a:prstGeom prst="rect">
            <a:avLst/>
          </a:prstGeom>
        </p:spPr>
      </p:pic>
    </p:spTree>
    <p:extLst>
      <p:ext uri="{BB962C8B-B14F-4D97-AF65-F5344CB8AC3E}">
        <p14:creationId xmlns:p14="http://schemas.microsoft.com/office/powerpoint/2010/main" val="25418589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p:txBody>
          <a:bodyPr/>
          <a:lstStyle/>
          <a:p>
            <a:r>
              <a:rPr lang="en-US" dirty="0"/>
              <a:t>Governance </a:t>
            </a:r>
            <a:r>
              <a:rPr lang="en-US" sz="2800" dirty="0"/>
              <a:t>– </a:t>
            </a:r>
            <a:r>
              <a:rPr lang="en-US" dirty="0">
                <a:solidFill>
                  <a:schemeClr val="tx2"/>
                </a:solidFill>
              </a:rPr>
              <a:t>develops and evolves </a:t>
            </a:r>
            <a:r>
              <a:rPr lang="en-US" dirty="0"/>
              <a:t>corporate policies for:</a:t>
            </a:r>
          </a:p>
        </p:txBody>
      </p:sp>
      <p:sp>
        <p:nvSpPr>
          <p:cNvPr id="4" name="Text Placeholder 3">
            <a:extLst>
              <a:ext uri="{FF2B5EF4-FFF2-40B4-BE49-F238E27FC236}">
                <a16:creationId xmlns:a16="http://schemas.microsoft.com/office/drawing/2014/main" id="{517E48D5-7867-40FA-AAA9-8BBD08218FC1}"/>
              </a:ext>
            </a:extLst>
          </p:cNvPr>
          <p:cNvSpPr>
            <a:spLocks noGrp="1"/>
          </p:cNvSpPr>
          <p:nvPr>
            <p:ph type="body" sz="quarter" idx="10"/>
          </p:nvPr>
        </p:nvSpPr>
        <p:spPr>
          <a:xfrm>
            <a:off x="455995" y="1922587"/>
            <a:ext cx="6975319" cy="1996752"/>
          </a:xfrm>
        </p:spPr>
        <p:txBody>
          <a:bodyPr/>
          <a:lstStyle/>
          <a:p>
            <a:r>
              <a:rPr lang="en-US" dirty="0"/>
              <a:t>Resource consistency and management</a:t>
            </a:r>
          </a:p>
          <a:p>
            <a:r>
              <a:rPr lang="en-US" dirty="0"/>
              <a:t>Security baseline</a:t>
            </a:r>
          </a:p>
          <a:p>
            <a:r>
              <a:rPr lang="en-US" dirty="0"/>
              <a:t>Identity baseline</a:t>
            </a:r>
          </a:p>
          <a:p>
            <a:r>
              <a:rPr lang="en-US" dirty="0"/>
              <a:t>Cost management</a:t>
            </a:r>
          </a:p>
          <a:p>
            <a:r>
              <a:rPr lang="en-US" dirty="0"/>
              <a:t>Deployment acceleration</a:t>
            </a:r>
          </a:p>
        </p:txBody>
      </p:sp>
      <p:sp>
        <p:nvSpPr>
          <p:cNvPr id="8" name="Rectangle 7">
            <a:extLst>
              <a:ext uri="{FF2B5EF4-FFF2-40B4-BE49-F238E27FC236}">
                <a16:creationId xmlns:a16="http://schemas.microsoft.com/office/drawing/2014/main" id="{0B555BB2-4F66-4051-93BE-C2325FB058D4}"/>
              </a:ext>
              <a:ext uri="{C183D7F6-B498-43B3-948B-1728B52AA6E4}">
                <adec:decorative xmlns:adec="http://schemas.microsoft.com/office/drawing/2017/decorative" val="1"/>
              </a:ext>
            </a:extLst>
          </p:cNvPr>
          <p:cNvSpPr/>
          <p:nvPr/>
        </p:nvSpPr>
        <p:spPr bwMode="auto">
          <a:xfrm>
            <a:off x="427038" y="4108450"/>
            <a:ext cx="11582400" cy="18653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Content Placeholder 3">
            <a:extLst>
              <a:ext uri="{FF2B5EF4-FFF2-40B4-BE49-F238E27FC236}">
                <a16:creationId xmlns:a16="http://schemas.microsoft.com/office/drawing/2014/main" id="{6CCBB476-386D-459D-9DEC-0DEAE0297911}"/>
              </a:ext>
            </a:extLst>
          </p:cNvPr>
          <p:cNvSpPr>
            <a:spLocks noGrp="1"/>
          </p:cNvSpPr>
          <p:nvPr>
            <p:ph sz="quarter" idx="11"/>
          </p:nvPr>
        </p:nvSpPr>
        <p:spPr>
          <a:xfrm>
            <a:off x="787400" y="4248667"/>
            <a:ext cx="7213600" cy="1395767"/>
          </a:xfrm>
        </p:spPr>
        <p:txBody>
          <a:bodyPr/>
          <a:lstStyle/>
          <a:p>
            <a:pPr marL="0" marR="0" lvl="0" indent="0" algn="l" defTabSz="914367" rtl="0" eaLnBrk="1" fontAlgn="auto" latinLnBrk="0" hangingPunct="1">
              <a:lnSpc>
                <a:spcPts val="2353"/>
              </a:lnSpc>
              <a:spcBef>
                <a:spcPts val="0"/>
              </a:spcBef>
              <a:spcAft>
                <a:spcPts val="0"/>
              </a:spcAft>
              <a:buClrTx/>
              <a:buSzPct val="90000"/>
              <a:buFontTx/>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Cloud governance team</a:t>
            </a:r>
          </a:p>
          <a:p>
            <a:pPr marL="0" marR="0" lvl="0" indent="0" algn="l" defTabSz="914367" rtl="0" eaLnBrk="1" fontAlgn="auto" latinLnBrk="0" hangingPunct="1">
              <a:lnSpc>
                <a:spcPts val="2353"/>
              </a:lnSpc>
              <a:spcBef>
                <a:spcPts val="0"/>
              </a:spcBef>
              <a:spcAft>
                <a:spcPts val="0"/>
              </a:spcAft>
              <a:buClrTx/>
              <a:buSzPct val="90000"/>
              <a:buFontTx/>
              <a:buNone/>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A team consisting of cloud architects, legal, security and/or </a:t>
            </a:r>
            <a:br>
              <a:rPr kumimoji="0" lang="en-US" sz="1961" b="0" i="0" u="none" strike="noStrike" kern="1200" cap="none" spc="0" normalizeH="0" baseline="0" noProof="0" dirty="0">
                <a:ln>
                  <a:noFill/>
                </a:ln>
                <a:solidFill>
                  <a:srgbClr val="000000"/>
                </a:solidFill>
                <a:effectLst/>
                <a:uLnTx/>
                <a:uFillTx/>
                <a:latin typeface="Segoe UI"/>
                <a:ea typeface="+mn-ea"/>
                <a:cs typeface="+mn-cs"/>
              </a:rPr>
            </a:br>
            <a:r>
              <a:rPr kumimoji="0" lang="en-US" sz="1961" b="0" i="0" u="none" strike="noStrike" kern="1200" cap="none" spc="0" normalizeH="0" baseline="0" noProof="0" dirty="0">
                <a:ln>
                  <a:noFill/>
                </a:ln>
                <a:solidFill>
                  <a:srgbClr val="000000"/>
                </a:solidFill>
                <a:effectLst/>
                <a:uLnTx/>
                <a:uFillTx/>
                <a:latin typeface="Segoe UI"/>
                <a:ea typeface="+mn-ea"/>
                <a:cs typeface="+mn-cs"/>
              </a:rPr>
              <a:t>HR &amp; Finance </a:t>
            </a:r>
            <a:r>
              <a:rPr kumimoji="0" lang="en-US" sz="1961" b="0" i="0" u="none" strike="noStrike" kern="1200" cap="none" spc="0" normalizeH="0" baseline="0" noProof="0" dirty="0">
                <a:ln>
                  <a:noFill/>
                </a:ln>
                <a:solidFill>
                  <a:srgbClr val="0067B4"/>
                </a:solidFill>
                <a:effectLst/>
                <a:uLnTx/>
                <a:uFillTx/>
                <a:latin typeface="Segoe UI"/>
                <a:ea typeface="+mn-ea"/>
                <a:cs typeface="+mn-cs"/>
              </a:rPr>
              <a:t>develops and enforces </a:t>
            </a:r>
            <a:r>
              <a:rPr kumimoji="0" lang="en-US" sz="1961" b="0" i="0" u="none" strike="noStrike" kern="1200" cap="none" spc="0" normalizeH="0" baseline="0" noProof="0" dirty="0">
                <a:ln>
                  <a:noFill/>
                </a:ln>
                <a:solidFill>
                  <a:srgbClr val="000000"/>
                </a:solidFill>
                <a:effectLst/>
                <a:uLnTx/>
                <a:uFillTx/>
                <a:latin typeface="Segoe UI"/>
                <a:ea typeface="+mn-ea"/>
                <a:cs typeface="+mn-cs"/>
              </a:rPr>
              <a:t>these disciplines across </a:t>
            </a:r>
            <a:br>
              <a:rPr kumimoji="0" lang="en-US" sz="1961" b="0" i="0" u="none" strike="noStrike" kern="1200" cap="none" spc="0" normalizeH="0" baseline="0" noProof="0" dirty="0">
                <a:ln>
                  <a:noFill/>
                </a:ln>
                <a:solidFill>
                  <a:srgbClr val="000000"/>
                </a:solidFill>
                <a:effectLst/>
                <a:uLnTx/>
                <a:uFillTx/>
                <a:latin typeface="Segoe UI"/>
                <a:ea typeface="+mn-ea"/>
                <a:cs typeface="+mn-cs"/>
              </a:rPr>
            </a:br>
            <a:r>
              <a:rPr kumimoji="0" lang="en-US" sz="1961" b="0" i="0" u="none" strike="noStrike" kern="1200" cap="none" spc="0" normalizeH="0" baseline="0" noProof="0" dirty="0">
                <a:ln>
                  <a:noFill/>
                </a:ln>
                <a:solidFill>
                  <a:srgbClr val="000000"/>
                </a:solidFill>
                <a:effectLst/>
                <a:uLnTx/>
                <a:uFillTx/>
                <a:latin typeface="Segoe UI"/>
                <a:ea typeface="+mn-ea"/>
                <a:cs typeface="+mn-cs"/>
              </a:rPr>
              <a:t>your organization to </a:t>
            </a:r>
            <a:r>
              <a:rPr kumimoji="0" lang="en-US" sz="1961" b="0" i="0" u="none" strike="noStrike" kern="1200" cap="none" spc="0" normalizeH="0" baseline="0" noProof="0" dirty="0">
                <a:ln>
                  <a:noFill/>
                </a:ln>
                <a:solidFill>
                  <a:srgbClr val="0067B4"/>
                </a:solidFill>
                <a:effectLst/>
                <a:uLnTx/>
                <a:uFillTx/>
                <a:latin typeface="Segoe UI"/>
              </a:rPr>
              <a:t>ensure governance consistency.</a:t>
            </a:r>
            <a:endParaRPr lang="en-US" dirty="0">
              <a:solidFill>
                <a:srgbClr val="0067B4"/>
              </a:solidFill>
            </a:endParaRPr>
          </a:p>
        </p:txBody>
      </p:sp>
      <p:grpSp>
        <p:nvGrpSpPr>
          <p:cNvPr id="54" name="Group 53">
            <a:extLst>
              <a:ext uri="{FF2B5EF4-FFF2-40B4-BE49-F238E27FC236}">
                <a16:creationId xmlns:a16="http://schemas.microsoft.com/office/drawing/2014/main" id="{0A7BDDDC-6E5C-48EE-876C-10374F7D12E3}"/>
              </a:ext>
              <a:ext uri="{C183D7F6-B498-43B3-948B-1728B52AA6E4}">
                <adec:decorative xmlns:adec="http://schemas.microsoft.com/office/drawing/2017/decorative" val="1"/>
              </a:ext>
            </a:extLst>
          </p:cNvPr>
          <p:cNvGrpSpPr/>
          <p:nvPr/>
        </p:nvGrpSpPr>
        <p:grpSpPr>
          <a:xfrm>
            <a:off x="9353979" y="4335005"/>
            <a:ext cx="1354912" cy="1430795"/>
            <a:chOff x="9250477" y="4222361"/>
            <a:chExt cx="1561915" cy="1649391"/>
          </a:xfrm>
        </p:grpSpPr>
        <p:grpSp>
          <p:nvGrpSpPr>
            <p:cNvPr id="18" name="Group 17">
              <a:extLst>
                <a:ext uri="{FF2B5EF4-FFF2-40B4-BE49-F238E27FC236}">
                  <a16:creationId xmlns:a16="http://schemas.microsoft.com/office/drawing/2014/main" id="{B37A8794-40DA-40F4-9A34-FAC3C9BD9DB1}"/>
                </a:ext>
              </a:extLst>
            </p:cNvPr>
            <p:cNvGrpSpPr/>
            <p:nvPr/>
          </p:nvGrpSpPr>
          <p:grpSpPr>
            <a:xfrm>
              <a:off x="9250477" y="4904253"/>
              <a:ext cx="291871" cy="316193"/>
              <a:chOff x="9229725" y="2642644"/>
              <a:chExt cx="457200" cy="495300"/>
            </a:xfrm>
          </p:grpSpPr>
          <p:sp>
            <p:nvSpPr>
              <p:cNvPr id="13" name="Freeform: Shape 12">
                <a:extLst>
                  <a:ext uri="{FF2B5EF4-FFF2-40B4-BE49-F238E27FC236}">
                    <a16:creationId xmlns:a16="http://schemas.microsoft.com/office/drawing/2014/main" id="{73AFBF5E-1E42-48DB-A043-5DC5FEEAA030}"/>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8CB3EEF-F4DB-4046-B87C-66D12F6EF3B3}"/>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AC11CA-1E31-46AA-B10C-6DFF67579D7E}"/>
                </a:ext>
              </a:extLst>
            </p:cNvPr>
            <p:cNvGrpSpPr/>
            <p:nvPr/>
          </p:nvGrpSpPr>
          <p:grpSpPr>
            <a:xfrm>
              <a:off x="9889161" y="4222361"/>
              <a:ext cx="291871" cy="316194"/>
              <a:chOff x="9229725" y="2563544"/>
              <a:chExt cx="457200" cy="495302"/>
            </a:xfrm>
          </p:grpSpPr>
          <p:sp>
            <p:nvSpPr>
              <p:cNvPr id="20" name="Freeform: Shape 19">
                <a:extLst>
                  <a:ext uri="{FF2B5EF4-FFF2-40B4-BE49-F238E27FC236}">
                    <a16:creationId xmlns:a16="http://schemas.microsoft.com/office/drawing/2014/main" id="{E1A08616-456D-4088-99A4-6D88BE534C75}"/>
                  </a:ext>
                  <a:ext uri="{C183D7F6-B498-43B3-948B-1728B52AA6E4}">
                    <adec:decorative xmlns:adec="http://schemas.microsoft.com/office/drawing/2017/decorative" val="1"/>
                  </a:ext>
                </a:extLst>
              </p:cNvPr>
              <p:cNvSpPr/>
              <p:nvPr/>
            </p:nvSpPr>
            <p:spPr>
              <a:xfrm>
                <a:off x="9344025" y="2563544"/>
                <a:ext cx="228599" cy="228599"/>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36B4D21-25A7-496D-817E-8E0266C75977}"/>
                  </a:ext>
                  <a:ext uri="{C183D7F6-B498-43B3-948B-1728B52AA6E4}">
                    <adec:decorative xmlns:adec="http://schemas.microsoft.com/office/drawing/2017/decorative" val="1"/>
                  </a:ext>
                </a:extLst>
              </p:cNvPr>
              <p:cNvSpPr/>
              <p:nvPr/>
            </p:nvSpPr>
            <p:spPr>
              <a:xfrm>
                <a:off x="9229725" y="2830247"/>
                <a:ext cx="457200" cy="228599"/>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DC844AE2-B38A-460E-BC2B-41CC18A6E3E4}"/>
                </a:ext>
              </a:extLst>
            </p:cNvPr>
            <p:cNvGrpSpPr/>
            <p:nvPr/>
          </p:nvGrpSpPr>
          <p:grpSpPr>
            <a:xfrm>
              <a:off x="10520521" y="4904253"/>
              <a:ext cx="291871" cy="316193"/>
              <a:chOff x="9229725" y="2642644"/>
              <a:chExt cx="457200" cy="495300"/>
            </a:xfrm>
          </p:grpSpPr>
          <p:sp>
            <p:nvSpPr>
              <p:cNvPr id="23" name="Freeform: Shape 22">
                <a:extLst>
                  <a:ext uri="{FF2B5EF4-FFF2-40B4-BE49-F238E27FC236}">
                    <a16:creationId xmlns:a16="http://schemas.microsoft.com/office/drawing/2014/main" id="{47FAB37B-7C1A-4538-9CB4-5D6767A67BEE}"/>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63267D3-3C78-4F1D-8845-573640F689A9}"/>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730B058-DC6F-4674-897A-D53E24331011}"/>
                </a:ext>
              </a:extLst>
            </p:cNvPr>
            <p:cNvGrpSpPr/>
            <p:nvPr/>
          </p:nvGrpSpPr>
          <p:grpSpPr>
            <a:xfrm>
              <a:off x="10388741" y="5345213"/>
              <a:ext cx="291871" cy="316193"/>
              <a:chOff x="9229725" y="2642644"/>
              <a:chExt cx="457200" cy="495300"/>
            </a:xfrm>
          </p:grpSpPr>
          <p:sp>
            <p:nvSpPr>
              <p:cNvPr id="26" name="Freeform: Shape 25">
                <a:extLst>
                  <a:ext uri="{FF2B5EF4-FFF2-40B4-BE49-F238E27FC236}">
                    <a16:creationId xmlns:a16="http://schemas.microsoft.com/office/drawing/2014/main" id="{A7BC1E8B-0B72-4C5F-A5D8-0FDB78FB8CBF}"/>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D359488-65DC-48F7-8F4D-E026CA79CF7C}"/>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AE0180A-DE40-4A7C-9CB8-109931745E59}"/>
                </a:ext>
              </a:extLst>
            </p:cNvPr>
            <p:cNvGrpSpPr/>
            <p:nvPr/>
          </p:nvGrpSpPr>
          <p:grpSpPr>
            <a:xfrm>
              <a:off x="9889161" y="5555559"/>
              <a:ext cx="291871" cy="316193"/>
              <a:chOff x="9229725" y="2642644"/>
              <a:chExt cx="457200" cy="495300"/>
            </a:xfrm>
          </p:grpSpPr>
          <p:sp>
            <p:nvSpPr>
              <p:cNvPr id="29" name="Freeform: Shape 28">
                <a:extLst>
                  <a:ext uri="{FF2B5EF4-FFF2-40B4-BE49-F238E27FC236}">
                    <a16:creationId xmlns:a16="http://schemas.microsoft.com/office/drawing/2014/main" id="{3B1FE789-776F-4DFB-8AAE-60022643C7D9}"/>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AD895EF-8C93-4D58-A33A-BC3DCD24F85F}"/>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79B85242-B027-4360-AC55-C5766163E2E3}"/>
                </a:ext>
              </a:extLst>
            </p:cNvPr>
            <p:cNvGrpSpPr/>
            <p:nvPr/>
          </p:nvGrpSpPr>
          <p:grpSpPr>
            <a:xfrm>
              <a:off x="9424753" y="5339951"/>
              <a:ext cx="291871" cy="316193"/>
              <a:chOff x="9229725" y="2642644"/>
              <a:chExt cx="457200" cy="495300"/>
            </a:xfrm>
          </p:grpSpPr>
          <p:sp>
            <p:nvSpPr>
              <p:cNvPr id="32" name="Freeform: Shape 31">
                <a:extLst>
                  <a:ext uri="{FF2B5EF4-FFF2-40B4-BE49-F238E27FC236}">
                    <a16:creationId xmlns:a16="http://schemas.microsoft.com/office/drawing/2014/main" id="{A143428C-6C86-445F-90DD-8FD9BE1C76D3}"/>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90288024-FBCC-42C1-A880-BA6235699EBE}"/>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8E93095B-1A88-4900-A820-44FB16E19699}"/>
                </a:ext>
              </a:extLst>
            </p:cNvPr>
            <p:cNvGrpSpPr/>
            <p:nvPr/>
          </p:nvGrpSpPr>
          <p:grpSpPr>
            <a:xfrm>
              <a:off x="10388741" y="4412852"/>
              <a:ext cx="291871" cy="316193"/>
              <a:chOff x="9229725" y="2642644"/>
              <a:chExt cx="457200" cy="495300"/>
            </a:xfrm>
          </p:grpSpPr>
          <p:sp>
            <p:nvSpPr>
              <p:cNvPr id="36" name="Freeform: Shape 35">
                <a:extLst>
                  <a:ext uri="{FF2B5EF4-FFF2-40B4-BE49-F238E27FC236}">
                    <a16:creationId xmlns:a16="http://schemas.microsoft.com/office/drawing/2014/main" id="{7F4A43EB-47C2-4201-A07F-D5610A07AE9D}"/>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87316ED-6E34-483F-8502-0357FEEB9D46}"/>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AC55F7A1-C89E-4B3A-B605-32DA745F61CF}"/>
                </a:ext>
              </a:extLst>
            </p:cNvPr>
            <p:cNvGrpSpPr/>
            <p:nvPr/>
          </p:nvGrpSpPr>
          <p:grpSpPr>
            <a:xfrm>
              <a:off x="9424753" y="4401159"/>
              <a:ext cx="291871" cy="316193"/>
              <a:chOff x="9229725" y="2642644"/>
              <a:chExt cx="457200" cy="495300"/>
            </a:xfrm>
          </p:grpSpPr>
          <p:sp>
            <p:nvSpPr>
              <p:cNvPr id="39" name="Freeform: Shape 38">
                <a:extLst>
                  <a:ext uri="{FF2B5EF4-FFF2-40B4-BE49-F238E27FC236}">
                    <a16:creationId xmlns:a16="http://schemas.microsoft.com/office/drawing/2014/main" id="{A6CB3E4D-2054-4A7B-AE92-B3A08022C6F0}"/>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602679B-E911-4809-A5C6-98DD943DC33B}"/>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7C6832F9-7457-490C-9F00-C34E61B1CDF8}"/>
                </a:ext>
              </a:extLst>
            </p:cNvPr>
            <p:cNvGrpSpPr/>
            <p:nvPr/>
          </p:nvGrpSpPr>
          <p:grpSpPr>
            <a:xfrm>
              <a:off x="9623426" y="4639494"/>
              <a:ext cx="828674" cy="828674"/>
              <a:chOff x="9672003" y="4688071"/>
              <a:chExt cx="731520" cy="731520"/>
            </a:xfrm>
          </p:grpSpPr>
          <p:cxnSp>
            <p:nvCxnSpPr>
              <p:cNvPr id="44" name="Straight Connector 43">
                <a:extLst>
                  <a:ext uri="{FF2B5EF4-FFF2-40B4-BE49-F238E27FC236}">
                    <a16:creationId xmlns:a16="http://schemas.microsoft.com/office/drawing/2014/main" id="{B411707E-33D1-4D1D-ACEB-A03CDBE6DE60}"/>
                  </a:ext>
                  <a:ext uri="{C183D7F6-B498-43B3-948B-1728B52AA6E4}">
                    <adec:decorative xmlns:adec="http://schemas.microsoft.com/office/drawing/2017/decorative" val="1"/>
                  </a:ext>
                </a:extLst>
              </p:cNvPr>
              <p:cNvCxnSpPr>
                <a:cxnSpLocks/>
              </p:cNvCxnSpPr>
              <p:nvPr/>
            </p:nvCxnSpPr>
            <p:spPr>
              <a:xfrm>
                <a:off x="9772920" y="4788988"/>
                <a:ext cx="529687" cy="529687"/>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4592F08-4571-4702-9CB3-E0A5ED800A25}"/>
                  </a:ext>
                  <a:ext uri="{C183D7F6-B498-43B3-948B-1728B52AA6E4}">
                    <adec:decorative xmlns:adec="http://schemas.microsoft.com/office/drawing/2017/decorative" val="1"/>
                  </a:ext>
                </a:extLst>
              </p:cNvPr>
              <p:cNvCxnSpPr>
                <a:cxnSpLocks/>
              </p:cNvCxnSpPr>
              <p:nvPr/>
            </p:nvCxnSpPr>
            <p:spPr>
              <a:xfrm flipH="1">
                <a:off x="9772920" y="4788988"/>
                <a:ext cx="529687" cy="529687"/>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0D74B4C-DA53-4A79-A8A6-D935773B3C02}"/>
                  </a:ext>
                  <a:ext uri="{C183D7F6-B498-43B3-948B-1728B52AA6E4}">
                    <adec:decorative xmlns:adec="http://schemas.microsoft.com/office/drawing/2017/decorative" val="1"/>
                  </a:ext>
                </a:extLst>
              </p:cNvPr>
              <p:cNvCxnSpPr>
                <a:cxnSpLocks/>
              </p:cNvCxnSpPr>
              <p:nvPr/>
            </p:nvCxnSpPr>
            <p:spPr>
              <a:xfrm>
                <a:off x="9672003" y="5051196"/>
                <a:ext cx="731520" cy="5270"/>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596E06-5AE6-467E-9A7F-5DC3C07B11BE}"/>
                  </a:ext>
                  <a:ext uri="{C183D7F6-B498-43B3-948B-1728B52AA6E4}">
                    <adec:decorative xmlns:adec="http://schemas.microsoft.com/office/drawing/2017/decorative" val="1"/>
                  </a:ext>
                </a:extLst>
              </p:cNvPr>
              <p:cNvCxnSpPr>
                <a:cxnSpLocks/>
              </p:cNvCxnSpPr>
              <p:nvPr/>
            </p:nvCxnSpPr>
            <p:spPr>
              <a:xfrm rot="5400000">
                <a:off x="9672003" y="5051196"/>
                <a:ext cx="731520" cy="5270"/>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22235AB-505F-4B64-906B-444B3106456D}"/>
                  </a:ext>
                  <a:ext uri="{C183D7F6-B498-43B3-948B-1728B52AA6E4}">
                    <adec:decorative xmlns:adec="http://schemas.microsoft.com/office/drawing/2017/decorative" val="1"/>
                  </a:ext>
                </a:extLst>
              </p:cNvPr>
              <p:cNvSpPr/>
              <p:nvPr/>
            </p:nvSpPr>
            <p:spPr bwMode="auto">
              <a:xfrm>
                <a:off x="9892897" y="4908965"/>
                <a:ext cx="289732" cy="289732"/>
              </a:xfrm>
              <a:prstGeom prst="ellipse">
                <a:avLst/>
              </a:prstGeom>
              <a:solidFill>
                <a:schemeClr val="tx2"/>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134896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4" presetClass="path" presetSubtype="0" decel="100000" fill="hold" grpId="1" nodeType="withEffect">
                                  <p:stCondLst>
                                    <p:cond delay="0"/>
                                  </p:stCondLst>
                                  <p:childTnLst>
                                    <p:animMotion origin="layout" path="M -2.70833E-6 0.10023 L -2.70833E-6 2.22222E-6 " pathEditMode="relative" rAng="0" ptsTypes="AA">
                                      <p:cBhvr>
                                        <p:cTn id="9" dur="750" fill="hold"/>
                                        <p:tgtEl>
                                          <p:spTgt spid="8"/>
                                        </p:tgtEl>
                                        <p:attrNameLst>
                                          <p:attrName>ppt_x</p:attrName>
                                          <p:attrName>ppt_y</p:attrName>
                                        </p:attrNameLst>
                                      </p:cBhvr>
                                      <p:rCtr x="0" y="-6736"/>
                                    </p:animMotion>
                                  </p:childTnLst>
                                </p:cTn>
                              </p:par>
                              <p:par>
                                <p:cTn id="10" presetID="10"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64" presetClass="path" presetSubtype="0" decel="100000" fill="hold" grpId="1" nodeType="withEffect">
                                  <p:stCondLst>
                                    <p:cond delay="0"/>
                                  </p:stCondLst>
                                  <p:childTnLst>
                                    <p:animMotion origin="layout" path="M -2.70833E-6 0.10023 L -2.70833E-6 2.22222E-6 " pathEditMode="relative" rAng="0" ptsTypes="AA">
                                      <p:cBhvr>
                                        <p:cTn id="14" dur="750" fill="hold"/>
                                        <p:tgtEl>
                                          <p:spTgt spid="41"/>
                                        </p:tgtEl>
                                        <p:attrNameLst>
                                          <p:attrName>ppt_x</p:attrName>
                                          <p:attrName>ppt_y</p:attrName>
                                        </p:attrNameLst>
                                      </p:cBhvr>
                                      <p:rCtr x="0" y="-6736"/>
                                    </p:animMotion>
                                  </p:childTnLst>
                                </p:cTn>
                              </p:par>
                              <p:par>
                                <p:cTn id="15" presetID="10"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64" presetClass="path" presetSubtype="0" decel="100000" fill="hold" nodeType="withEffect">
                                  <p:stCondLst>
                                    <p:cond delay="0"/>
                                  </p:stCondLst>
                                  <p:childTnLst>
                                    <p:animMotion origin="layout" path="M -2.70833E-6 0.10023 L -2.70833E-6 2.22222E-6 " pathEditMode="relative" rAng="0" ptsTypes="AA">
                                      <p:cBhvr>
                                        <p:cTn id="19" dur="750" fill="hold"/>
                                        <p:tgtEl>
                                          <p:spTgt spid="54"/>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1" grpId="0"/>
      <p:bldP spid="4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3600" dirty="0"/>
              <a:t>Cloud governance team (1 of 3)</a:t>
            </a:r>
          </a:p>
        </p:txBody>
      </p:sp>
      <p:pic>
        <p:nvPicPr>
          <p:cNvPr id="3" name="Picture 2" descr="Microsoft Azure logo">
            <a:extLst>
              <a:ext uri="{FF2B5EF4-FFF2-40B4-BE49-F238E27FC236}">
                <a16:creationId xmlns:a16="http://schemas.microsoft.com/office/drawing/2014/main" id="{955B580F-3B92-468B-90B5-47086F2C0C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08" y="473796"/>
            <a:ext cx="1335673" cy="190278"/>
          </a:xfrm>
          <a:prstGeom prst="rect">
            <a:avLst/>
          </a:prstGeom>
        </p:spPr>
      </p:pic>
    </p:spTree>
    <p:extLst>
      <p:ext uri="{BB962C8B-B14F-4D97-AF65-F5344CB8AC3E}">
        <p14:creationId xmlns:p14="http://schemas.microsoft.com/office/powerpoint/2010/main" val="22731212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8855"/>
            <a:ext cx="4920054" cy="397545"/>
          </a:xfrm>
        </p:spPr>
        <p:txBody>
          <a:bodyPr/>
          <a:lstStyle/>
          <a:p>
            <a:r>
              <a:rPr lang="en-US" dirty="0"/>
              <a:t>Cloud governance team (2 of 3)</a:t>
            </a:r>
          </a:p>
        </p:txBody>
      </p:sp>
      <p:sp>
        <p:nvSpPr>
          <p:cNvPr id="3" name="Text Placeholder 2"/>
          <p:cNvSpPr>
            <a:spLocks noGrp="1"/>
          </p:cNvSpPr>
          <p:nvPr>
            <p:ph sz="quarter" idx="10"/>
          </p:nvPr>
        </p:nvSpPr>
        <p:spPr>
          <a:xfrm>
            <a:off x="458715" y="1213163"/>
            <a:ext cx="7437324" cy="1068061"/>
          </a:xfrm>
        </p:spPr>
        <p:txBody>
          <a:bodyPr/>
          <a:lstStyle/>
          <a:p>
            <a:pPr marL="0" indent="0">
              <a:lnSpc>
                <a:spcPts val="2353"/>
              </a:lnSpc>
              <a:buNone/>
            </a:pPr>
            <a:r>
              <a:rPr lang="en-US" sz="1960" spc="0" dirty="0">
                <a:latin typeface="+mn-lt"/>
              </a:rPr>
              <a:t>A cloud governance team evaluates and manages risk tolerance, identifies high-risk areas for business, and converts risks into governing corporate policies.</a:t>
            </a:r>
          </a:p>
        </p:txBody>
      </p:sp>
      <p:sp>
        <p:nvSpPr>
          <p:cNvPr id="64" name="Content Placeholder 63">
            <a:extLst>
              <a:ext uri="{FF2B5EF4-FFF2-40B4-BE49-F238E27FC236}">
                <a16:creationId xmlns:a16="http://schemas.microsoft.com/office/drawing/2014/main" id="{43CDFB92-F52D-4738-8B56-B426CF071686}"/>
              </a:ext>
            </a:extLst>
          </p:cNvPr>
          <p:cNvSpPr>
            <a:spLocks noGrp="1"/>
          </p:cNvSpPr>
          <p:nvPr>
            <p:ph sz="quarter" idx="15"/>
          </p:nvPr>
        </p:nvSpPr>
        <p:spPr>
          <a:xfrm>
            <a:off x="429536" y="2452453"/>
            <a:ext cx="6474847" cy="2284186"/>
          </a:xfrm>
        </p:spPr>
        <p:txBody>
          <a:bodyPr/>
          <a:lstStyle/>
          <a:p>
            <a:pPr lvl="0" defTabSz="914400">
              <a:lnSpc>
                <a:spcPct val="90000"/>
              </a:lnSpc>
              <a:spcAft>
                <a:spcPts val="800"/>
              </a:spcAft>
              <a:buSzTx/>
              <a:defRPr/>
            </a:pPr>
            <a:r>
              <a:rPr lang="en-US" sz="1600" spc="0" dirty="0">
                <a:solidFill>
                  <a:srgbClr val="0078D3"/>
                </a:solidFill>
              </a:rPr>
              <a:t>Determine necessity of cloud governance team.</a:t>
            </a:r>
          </a:p>
          <a:p>
            <a:pPr lvl="0" defTabSz="914400">
              <a:lnSpc>
                <a:spcPct val="90000"/>
              </a:lnSpc>
              <a:spcAft>
                <a:spcPts val="800"/>
              </a:spcAft>
              <a:buSzTx/>
              <a:defRPr/>
            </a:pPr>
            <a:r>
              <a:rPr lang="en-US" sz="1600" spc="0" dirty="0">
                <a:solidFill>
                  <a:srgbClr val="0078D3"/>
                </a:solidFill>
              </a:rPr>
              <a:t>Align with other teams to:</a:t>
            </a:r>
          </a:p>
          <a:p>
            <a:pPr marL="457200" lvl="0" indent="-225425" defTabSz="914400">
              <a:lnSpc>
                <a:spcPct val="90000"/>
              </a:lnSpc>
              <a:spcAft>
                <a:spcPts val="800"/>
              </a:spcAft>
              <a:buSzTx/>
              <a:buFont typeface="Arial" panose="020B0604020202020204" pitchFamily="34" charset="0"/>
              <a:buChar char="•"/>
              <a:defRPr/>
            </a:pPr>
            <a:r>
              <a:rPr lang="en-US" sz="1400" b="1" spc="0" dirty="0"/>
              <a:t>Review your company's strategy and plan template</a:t>
            </a:r>
            <a:r>
              <a:rPr lang="en-US" sz="1400" spc="0" dirty="0">
                <a:latin typeface="Segoe UI"/>
              </a:rPr>
              <a:t> with members of the cloud strategy team to understand motivations, metrics, and strategy.</a:t>
            </a:r>
          </a:p>
          <a:p>
            <a:pPr marL="457200" lvl="0" indent="-225425" defTabSz="914400">
              <a:lnSpc>
                <a:spcPct val="90000"/>
              </a:lnSpc>
              <a:spcAft>
                <a:spcPts val="800"/>
              </a:spcAft>
              <a:buSzTx/>
              <a:buFont typeface="Arial" panose="020B0604020202020204" pitchFamily="34" charset="0"/>
              <a:buChar char="•"/>
              <a:defRPr/>
            </a:pPr>
            <a:r>
              <a:rPr lang="en-US" sz="1400" b="1" spc="0" dirty="0"/>
              <a:t>Review your company's cloud adoption plan template </a:t>
            </a:r>
            <a:r>
              <a:rPr lang="en-US" sz="1400" spc="0" dirty="0">
                <a:latin typeface="Segoe UI"/>
              </a:rPr>
              <a:t>with members of the cloud adoption team to understand timelines and prioritization.</a:t>
            </a:r>
          </a:p>
          <a:p>
            <a:pPr marL="457200" lvl="0" indent="-225425" defTabSz="914400">
              <a:lnSpc>
                <a:spcPct val="90000"/>
              </a:lnSpc>
              <a:spcAft>
                <a:spcPts val="800"/>
              </a:spcAft>
              <a:buSzTx/>
              <a:buFont typeface="Arial" panose="020B0604020202020204" pitchFamily="34" charset="0"/>
              <a:buChar char="•"/>
              <a:defRPr/>
            </a:pPr>
            <a:r>
              <a:rPr lang="en-US" sz="1400" b="1" spc="0" dirty="0"/>
              <a:t>Review the operation team's operations management workbook </a:t>
            </a:r>
            <a:r>
              <a:rPr lang="en-US" sz="1400" spc="0" dirty="0">
                <a:latin typeface="Segoe UI"/>
              </a:rPr>
              <a:t>to understand the operational requirements and commitments that have been established with the business.</a:t>
            </a:r>
            <a:endParaRPr lang="en-US" dirty="0"/>
          </a:p>
        </p:txBody>
      </p:sp>
      <p:sp>
        <p:nvSpPr>
          <p:cNvPr id="60" name="Content Placeholder 59">
            <a:extLst>
              <a:ext uri="{FF2B5EF4-FFF2-40B4-BE49-F238E27FC236}">
                <a16:creationId xmlns:a16="http://schemas.microsoft.com/office/drawing/2014/main" id="{C8B8B2D1-5D2A-42E8-8FB3-3B14D7153B80}"/>
              </a:ext>
            </a:extLst>
          </p:cNvPr>
          <p:cNvSpPr>
            <a:spLocks noGrp="1"/>
          </p:cNvSpPr>
          <p:nvPr>
            <p:ph sz="quarter" idx="11"/>
          </p:nvPr>
        </p:nvSpPr>
        <p:spPr>
          <a:xfrm>
            <a:off x="429536" y="4750707"/>
            <a:ext cx="6570961" cy="1469514"/>
          </a:xfrm>
        </p:spPr>
        <p:txBody>
          <a:bodyPr/>
          <a:lstStyle/>
          <a:p>
            <a:pPr lvl="0" defTabSz="914400">
              <a:lnSpc>
                <a:spcPct val="90000"/>
              </a:lnSpc>
              <a:spcAft>
                <a:spcPts val="800"/>
              </a:spcAft>
              <a:buSzTx/>
              <a:defRPr/>
            </a:pPr>
            <a:r>
              <a:rPr lang="en-US" sz="1600" spc="0" dirty="0">
                <a:solidFill>
                  <a:srgbClr val="0078D3"/>
                </a:solidFill>
              </a:rPr>
              <a:t>Establish cadence with teams that aligns with: </a:t>
            </a:r>
          </a:p>
          <a:p>
            <a:pPr marL="457200" lvl="0" indent="-225425" defTabSz="914400">
              <a:lnSpc>
                <a:spcPct val="90000"/>
              </a:lnSpc>
              <a:spcAft>
                <a:spcPts val="800"/>
              </a:spcAft>
              <a:buSzTx/>
              <a:buFont typeface="Arial" panose="020B0604020202020204" pitchFamily="34" charset="0"/>
              <a:buChar char="•"/>
              <a:defRPr/>
            </a:pPr>
            <a:r>
              <a:rPr lang="en-US" sz="1400" spc="0" dirty="0">
                <a:latin typeface="Segoe UI"/>
              </a:rPr>
              <a:t>Release and planning cycles.</a:t>
            </a:r>
          </a:p>
          <a:p>
            <a:pPr marL="457200" lvl="0" indent="-225425" defTabSz="914400">
              <a:lnSpc>
                <a:spcPct val="90000"/>
              </a:lnSpc>
              <a:spcAft>
                <a:spcPts val="800"/>
              </a:spcAft>
              <a:buSzTx/>
              <a:buFont typeface="Arial" panose="020B0604020202020204" pitchFamily="34" charset="0"/>
              <a:buChar char="•"/>
              <a:defRPr/>
            </a:pPr>
            <a:r>
              <a:rPr lang="en-US" sz="1400" spc="0" dirty="0">
                <a:latin typeface="Segoe UI"/>
              </a:rPr>
              <a:t>The cloud strategy team to review risks of the next wave of adoption and gauge the team's level of tolerance for risks.</a:t>
            </a:r>
          </a:p>
          <a:p>
            <a:pPr marL="457200" lvl="0" indent="-225425" defTabSz="914400">
              <a:lnSpc>
                <a:spcPct val="90000"/>
              </a:lnSpc>
              <a:spcAft>
                <a:spcPts val="800"/>
              </a:spcAft>
              <a:buSzTx/>
              <a:buFont typeface="Arial" panose="020B0604020202020204" pitchFamily="34" charset="0"/>
              <a:buChar char="•"/>
              <a:defRPr/>
            </a:pPr>
            <a:r>
              <a:rPr lang="en-US" sz="1400" spc="0" dirty="0">
                <a:latin typeface="Segoe UI"/>
              </a:rPr>
              <a:t>Review and iterate.</a:t>
            </a:r>
            <a:endParaRPr lang="en-US" dirty="0"/>
          </a:p>
        </p:txBody>
      </p:sp>
      <p:grpSp>
        <p:nvGrpSpPr>
          <p:cNvPr id="11" name="Group 10">
            <a:extLst>
              <a:ext uri="{FF2B5EF4-FFF2-40B4-BE49-F238E27FC236}">
                <a16:creationId xmlns:a16="http://schemas.microsoft.com/office/drawing/2014/main" id="{132516E0-84A8-4634-9223-DE27B8F37D03}"/>
              </a:ext>
              <a:ext uri="{C183D7F6-B498-43B3-948B-1728B52AA6E4}">
                <adec:decorative xmlns:adec="http://schemas.microsoft.com/office/drawing/2017/decorative" val="1"/>
              </a:ext>
            </a:extLst>
          </p:cNvPr>
          <p:cNvGrpSpPr/>
          <p:nvPr/>
        </p:nvGrpSpPr>
        <p:grpSpPr>
          <a:xfrm>
            <a:off x="9560330" y="701464"/>
            <a:ext cx="1130817" cy="1194149"/>
            <a:chOff x="9250477" y="4222361"/>
            <a:chExt cx="1561915" cy="1649391"/>
          </a:xfrm>
          <a:solidFill>
            <a:schemeClr val="bg1"/>
          </a:solidFill>
        </p:grpSpPr>
        <p:grpSp>
          <p:nvGrpSpPr>
            <p:cNvPr id="12" name="Group 11">
              <a:extLst>
                <a:ext uri="{FF2B5EF4-FFF2-40B4-BE49-F238E27FC236}">
                  <a16:creationId xmlns:a16="http://schemas.microsoft.com/office/drawing/2014/main" id="{C5E702DA-AA12-4043-8872-72ABE1D66816}"/>
                </a:ext>
              </a:extLst>
            </p:cNvPr>
            <p:cNvGrpSpPr/>
            <p:nvPr/>
          </p:nvGrpSpPr>
          <p:grpSpPr>
            <a:xfrm>
              <a:off x="9250477" y="4904253"/>
              <a:ext cx="291871" cy="316193"/>
              <a:chOff x="9229725" y="2642644"/>
              <a:chExt cx="457200" cy="495300"/>
            </a:xfrm>
            <a:grpFill/>
          </p:grpSpPr>
          <p:sp>
            <p:nvSpPr>
              <p:cNvPr id="40" name="Freeform: Shape 39">
                <a:extLst>
                  <a:ext uri="{FF2B5EF4-FFF2-40B4-BE49-F238E27FC236}">
                    <a16:creationId xmlns:a16="http://schemas.microsoft.com/office/drawing/2014/main" id="{7C8BD6D0-EE92-4CFD-8029-4CFBA8526F5C}"/>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23D277EE-5F32-4A9A-B7B9-1A9A98FA90A6}"/>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1137FD5-96A9-4721-9B08-A17ECEBF9A50}"/>
                </a:ext>
              </a:extLst>
            </p:cNvPr>
            <p:cNvGrpSpPr/>
            <p:nvPr/>
          </p:nvGrpSpPr>
          <p:grpSpPr>
            <a:xfrm>
              <a:off x="9889161" y="4222361"/>
              <a:ext cx="291871" cy="316194"/>
              <a:chOff x="9229725" y="2563544"/>
              <a:chExt cx="457200" cy="495302"/>
            </a:xfrm>
            <a:grpFill/>
          </p:grpSpPr>
          <p:sp>
            <p:nvSpPr>
              <p:cNvPr id="38" name="Freeform: Shape 37">
                <a:extLst>
                  <a:ext uri="{FF2B5EF4-FFF2-40B4-BE49-F238E27FC236}">
                    <a16:creationId xmlns:a16="http://schemas.microsoft.com/office/drawing/2014/main" id="{5B13FE00-3AAF-4A32-97FC-021C23CB907A}"/>
                  </a:ext>
                  <a:ext uri="{C183D7F6-B498-43B3-948B-1728B52AA6E4}">
                    <adec:decorative xmlns:adec="http://schemas.microsoft.com/office/drawing/2017/decorative" val="1"/>
                  </a:ext>
                </a:extLst>
              </p:cNvPr>
              <p:cNvSpPr/>
              <p:nvPr/>
            </p:nvSpPr>
            <p:spPr>
              <a:xfrm>
                <a:off x="9344025" y="2563544"/>
                <a:ext cx="228599" cy="228599"/>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9CAA9EB3-D379-445A-889B-B50F45A981C9}"/>
                  </a:ext>
                  <a:ext uri="{C183D7F6-B498-43B3-948B-1728B52AA6E4}">
                    <adec:decorative xmlns:adec="http://schemas.microsoft.com/office/drawing/2017/decorative" val="1"/>
                  </a:ext>
                </a:extLst>
              </p:cNvPr>
              <p:cNvSpPr/>
              <p:nvPr/>
            </p:nvSpPr>
            <p:spPr>
              <a:xfrm>
                <a:off x="9229725" y="2830247"/>
                <a:ext cx="457200" cy="228599"/>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3E5B3149-0C85-45EE-8671-C37270C4475C}"/>
                </a:ext>
              </a:extLst>
            </p:cNvPr>
            <p:cNvGrpSpPr/>
            <p:nvPr/>
          </p:nvGrpSpPr>
          <p:grpSpPr>
            <a:xfrm>
              <a:off x="10520521" y="4904253"/>
              <a:ext cx="291871" cy="316193"/>
              <a:chOff x="9229725" y="2642644"/>
              <a:chExt cx="457200" cy="495300"/>
            </a:xfrm>
            <a:grpFill/>
          </p:grpSpPr>
          <p:sp>
            <p:nvSpPr>
              <p:cNvPr id="36" name="Freeform: Shape 35">
                <a:extLst>
                  <a:ext uri="{FF2B5EF4-FFF2-40B4-BE49-F238E27FC236}">
                    <a16:creationId xmlns:a16="http://schemas.microsoft.com/office/drawing/2014/main" id="{BFB5B55E-A7A3-4FF4-882F-EB6C5222B874}"/>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DB7AA09F-BDBF-4577-80F9-4835D06A4033}"/>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80B0F737-3F33-4B45-A6BD-68A6B52FCAA6}"/>
                </a:ext>
              </a:extLst>
            </p:cNvPr>
            <p:cNvGrpSpPr/>
            <p:nvPr/>
          </p:nvGrpSpPr>
          <p:grpSpPr>
            <a:xfrm>
              <a:off x="10388741" y="5345213"/>
              <a:ext cx="291871" cy="316193"/>
              <a:chOff x="9229725" y="2642644"/>
              <a:chExt cx="457200" cy="495300"/>
            </a:xfrm>
            <a:grpFill/>
          </p:grpSpPr>
          <p:sp>
            <p:nvSpPr>
              <p:cNvPr id="34" name="Freeform: Shape 33">
                <a:extLst>
                  <a:ext uri="{FF2B5EF4-FFF2-40B4-BE49-F238E27FC236}">
                    <a16:creationId xmlns:a16="http://schemas.microsoft.com/office/drawing/2014/main" id="{25521667-9283-4B1A-9168-1B5CF87A38A3}"/>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0D029AB3-9D34-4E01-B1B5-35FE881A7B8A}"/>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7C62786-AF83-4766-99D7-F3D9A3354FC3}"/>
                </a:ext>
              </a:extLst>
            </p:cNvPr>
            <p:cNvGrpSpPr/>
            <p:nvPr/>
          </p:nvGrpSpPr>
          <p:grpSpPr>
            <a:xfrm>
              <a:off x="9889161" y="5555559"/>
              <a:ext cx="291871" cy="316193"/>
              <a:chOff x="9229725" y="2642644"/>
              <a:chExt cx="457200" cy="495300"/>
            </a:xfrm>
            <a:grpFill/>
          </p:grpSpPr>
          <p:sp>
            <p:nvSpPr>
              <p:cNvPr id="32" name="Freeform: Shape 31">
                <a:extLst>
                  <a:ext uri="{FF2B5EF4-FFF2-40B4-BE49-F238E27FC236}">
                    <a16:creationId xmlns:a16="http://schemas.microsoft.com/office/drawing/2014/main" id="{0BDD64BD-3028-4498-985C-9B2D1B9ECA05}"/>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0F370BF-9584-4768-BC4A-A76818D02818}"/>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2AD6F356-574A-4D67-BBC1-BCA7D4ADAE6F}"/>
                </a:ext>
              </a:extLst>
            </p:cNvPr>
            <p:cNvGrpSpPr/>
            <p:nvPr/>
          </p:nvGrpSpPr>
          <p:grpSpPr>
            <a:xfrm>
              <a:off x="9424753" y="5339951"/>
              <a:ext cx="291871" cy="316193"/>
              <a:chOff x="9229725" y="2642644"/>
              <a:chExt cx="457200" cy="495300"/>
            </a:xfrm>
            <a:grpFill/>
          </p:grpSpPr>
          <p:sp>
            <p:nvSpPr>
              <p:cNvPr id="30" name="Freeform: Shape 29">
                <a:extLst>
                  <a:ext uri="{FF2B5EF4-FFF2-40B4-BE49-F238E27FC236}">
                    <a16:creationId xmlns:a16="http://schemas.microsoft.com/office/drawing/2014/main" id="{CAA8C22D-2C5D-4245-A5C4-90248AE90210}"/>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3F64F56-88B0-4DA4-9163-7A341080D5E2}"/>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C6A3FF0F-6A65-46F2-9E18-6A8A724E0FC7}"/>
                </a:ext>
              </a:extLst>
            </p:cNvPr>
            <p:cNvGrpSpPr/>
            <p:nvPr/>
          </p:nvGrpSpPr>
          <p:grpSpPr>
            <a:xfrm>
              <a:off x="10388741" y="4412852"/>
              <a:ext cx="291871" cy="316193"/>
              <a:chOff x="9229725" y="2642644"/>
              <a:chExt cx="457200" cy="495300"/>
            </a:xfrm>
            <a:grpFill/>
          </p:grpSpPr>
          <p:sp>
            <p:nvSpPr>
              <p:cNvPr id="28" name="Freeform: Shape 27">
                <a:extLst>
                  <a:ext uri="{FF2B5EF4-FFF2-40B4-BE49-F238E27FC236}">
                    <a16:creationId xmlns:a16="http://schemas.microsoft.com/office/drawing/2014/main" id="{79C88FC3-0BD1-48D7-8EF8-81B0D301E81A}"/>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7629910-7CF6-4303-8AF8-31E49EA609FD}"/>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3E4E606D-75B4-4DC7-92A6-6B3BA5C4181F}"/>
                </a:ext>
              </a:extLst>
            </p:cNvPr>
            <p:cNvGrpSpPr/>
            <p:nvPr/>
          </p:nvGrpSpPr>
          <p:grpSpPr>
            <a:xfrm>
              <a:off x="9424753" y="4401159"/>
              <a:ext cx="291871" cy="316193"/>
              <a:chOff x="9229725" y="2642644"/>
              <a:chExt cx="457200" cy="495300"/>
            </a:xfrm>
            <a:grpFill/>
          </p:grpSpPr>
          <p:sp>
            <p:nvSpPr>
              <p:cNvPr id="26" name="Freeform: Shape 25">
                <a:extLst>
                  <a:ext uri="{FF2B5EF4-FFF2-40B4-BE49-F238E27FC236}">
                    <a16:creationId xmlns:a16="http://schemas.microsoft.com/office/drawing/2014/main" id="{89328776-6634-4A3E-B6A7-5DF7431A8F40}"/>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C6CDA3E-7A64-4B30-8B2E-50E542C6CA7C}"/>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7208295A-3DE0-4993-911C-6FA0270D3C77}"/>
                </a:ext>
              </a:extLst>
            </p:cNvPr>
            <p:cNvGrpSpPr/>
            <p:nvPr/>
          </p:nvGrpSpPr>
          <p:grpSpPr>
            <a:xfrm>
              <a:off x="9623426" y="4639494"/>
              <a:ext cx="828674" cy="828674"/>
              <a:chOff x="9672003" y="4688071"/>
              <a:chExt cx="731520" cy="731520"/>
            </a:xfrm>
            <a:grpFill/>
          </p:grpSpPr>
          <p:cxnSp>
            <p:nvCxnSpPr>
              <p:cNvPr id="21" name="Straight Connector 20">
                <a:extLst>
                  <a:ext uri="{FF2B5EF4-FFF2-40B4-BE49-F238E27FC236}">
                    <a16:creationId xmlns:a16="http://schemas.microsoft.com/office/drawing/2014/main" id="{D4814FAD-DB05-42D8-9753-8D5D29BFE493}"/>
                  </a:ext>
                  <a:ext uri="{C183D7F6-B498-43B3-948B-1728B52AA6E4}">
                    <adec:decorative xmlns:adec="http://schemas.microsoft.com/office/drawing/2017/decorative" val="1"/>
                  </a:ext>
                </a:extLst>
              </p:cNvPr>
              <p:cNvCxnSpPr>
                <a:cxnSpLocks/>
              </p:cNvCxnSpPr>
              <p:nvPr/>
            </p:nvCxnSpPr>
            <p:spPr>
              <a:xfrm>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B5F1623-2469-4ECE-AC95-FE6BE9998150}"/>
                  </a:ext>
                  <a:ext uri="{C183D7F6-B498-43B3-948B-1728B52AA6E4}">
                    <adec:decorative xmlns:adec="http://schemas.microsoft.com/office/drawing/2017/decorative" val="1"/>
                  </a:ext>
                </a:extLst>
              </p:cNvPr>
              <p:cNvCxnSpPr>
                <a:cxnSpLocks/>
              </p:cNvCxnSpPr>
              <p:nvPr/>
            </p:nvCxnSpPr>
            <p:spPr>
              <a:xfrm flipH="1">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49F4CE-CECD-4343-8B0E-0F781C396F4F}"/>
                  </a:ext>
                  <a:ext uri="{C183D7F6-B498-43B3-948B-1728B52AA6E4}">
                    <adec:decorative xmlns:adec="http://schemas.microsoft.com/office/drawing/2017/decorative" val="1"/>
                  </a:ext>
                </a:extLst>
              </p:cNvPr>
              <p:cNvCxnSpPr>
                <a:cxnSpLocks/>
              </p:cNvCxnSpPr>
              <p:nvPr/>
            </p:nvCxnSpPr>
            <p:spPr>
              <a:xfrm>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C8FC91-6B39-4EC2-A7D5-BD49C70C9B4B}"/>
                  </a:ext>
                  <a:ext uri="{C183D7F6-B498-43B3-948B-1728B52AA6E4}">
                    <adec:decorative xmlns:adec="http://schemas.microsoft.com/office/drawing/2017/decorative" val="1"/>
                  </a:ext>
                </a:extLst>
              </p:cNvPr>
              <p:cNvCxnSpPr>
                <a:cxnSpLocks/>
              </p:cNvCxnSpPr>
              <p:nvPr/>
            </p:nvCxnSpPr>
            <p:spPr>
              <a:xfrm rot="5400000">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BBB9478-8FC2-4C30-A675-FC3C4163A249}"/>
                  </a:ext>
                  <a:ext uri="{C183D7F6-B498-43B3-948B-1728B52AA6E4}">
                    <adec:decorative xmlns:adec="http://schemas.microsoft.com/office/drawing/2017/decorative" val="1"/>
                  </a:ext>
                </a:extLst>
              </p:cNvPr>
              <p:cNvSpPr/>
              <p:nvPr/>
            </p:nvSpPr>
            <p:spPr bwMode="auto">
              <a:xfrm>
                <a:off x="9892897" y="4908965"/>
                <a:ext cx="289732" cy="289732"/>
              </a:xfrm>
              <a:prstGeom prst="ellipse">
                <a:avLst/>
              </a:prstGeom>
              <a:grp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1" name="Content Placeholder 60">
            <a:extLst>
              <a:ext uri="{FF2B5EF4-FFF2-40B4-BE49-F238E27FC236}">
                <a16:creationId xmlns:a16="http://schemas.microsoft.com/office/drawing/2014/main" id="{026CB759-6D73-4730-9654-6283CC493AE3}"/>
              </a:ext>
            </a:extLst>
          </p:cNvPr>
          <p:cNvSpPr>
            <a:spLocks noGrp="1"/>
          </p:cNvSpPr>
          <p:nvPr>
            <p:ph sz="quarter" idx="12"/>
          </p:nvPr>
        </p:nvSpPr>
        <p:spPr>
          <a:xfrm>
            <a:off x="8858250" y="2286769"/>
            <a:ext cx="2709485" cy="712671"/>
          </a:xfrm>
        </p:spPr>
        <p:txBody>
          <a:bodyPr/>
          <a:lstStyle/>
          <a:p>
            <a:pPr lvl="0" defTabSz="914400">
              <a:lnSpc>
                <a:spcPct val="90000"/>
              </a:lnSpc>
              <a:spcAft>
                <a:spcPts val="600"/>
              </a:spcAft>
              <a:buSzTx/>
              <a:defRPr/>
            </a:pPr>
            <a:r>
              <a:rPr lang="en-US" sz="1961" spc="0" dirty="0">
                <a:solidFill>
                  <a:srgbClr val="FFFFFF"/>
                </a:solidFill>
              </a:rPr>
              <a:t>Cloud governance team functions</a:t>
            </a:r>
            <a:endParaRPr lang="en-US" dirty="0"/>
          </a:p>
        </p:txBody>
      </p:sp>
      <p:cxnSp>
        <p:nvCxnSpPr>
          <p:cNvPr id="47" name="Straight Connector 46">
            <a:extLst>
              <a:ext uri="{FF2B5EF4-FFF2-40B4-BE49-F238E27FC236}">
                <a16:creationId xmlns:a16="http://schemas.microsoft.com/office/drawing/2014/main" id="{BE05A662-AFFD-4629-B31B-A31D6491B376}"/>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Content Placeholder 61">
            <a:extLst>
              <a:ext uri="{FF2B5EF4-FFF2-40B4-BE49-F238E27FC236}">
                <a16:creationId xmlns:a16="http://schemas.microsoft.com/office/drawing/2014/main" id="{E02F67AF-A358-4EFB-8901-32EDD4CAF077}"/>
              </a:ext>
            </a:extLst>
          </p:cNvPr>
          <p:cNvSpPr>
            <a:spLocks noGrp="1"/>
          </p:cNvSpPr>
          <p:nvPr>
            <p:ph sz="quarter" idx="13"/>
          </p:nvPr>
        </p:nvSpPr>
        <p:spPr>
          <a:xfrm>
            <a:off x="8855115" y="3541223"/>
            <a:ext cx="2953985" cy="785177"/>
          </a:xfrm>
        </p:spPr>
        <p:txBody>
          <a:bodyPr/>
          <a:lstStyle/>
          <a:p>
            <a:pPr lvl="0" defTabSz="914400">
              <a:lnSpc>
                <a:spcPct val="90000"/>
              </a:lnSpc>
              <a:spcAft>
                <a:spcPts val="600"/>
              </a:spcAft>
              <a:buSzTx/>
              <a:defRPr/>
            </a:pPr>
            <a:r>
              <a:rPr lang="en-US" sz="1600" spc="0" dirty="0">
                <a:solidFill>
                  <a:srgbClr val="FFFFFF"/>
                </a:solidFill>
                <a:latin typeface="Segoe UI"/>
              </a:rPr>
              <a:t>Ensures cloud-adoption risks and risk tolerance are properly evaluated and managed.</a:t>
            </a:r>
          </a:p>
        </p:txBody>
      </p:sp>
      <p:cxnSp>
        <p:nvCxnSpPr>
          <p:cNvPr id="46" name="Straight Connector 45">
            <a:extLst>
              <a:ext uri="{FF2B5EF4-FFF2-40B4-BE49-F238E27FC236}">
                <a16:creationId xmlns:a16="http://schemas.microsoft.com/office/drawing/2014/main" id="{E3503738-9140-4126-81B3-4E6E8BCB11C8}"/>
              </a:ext>
              <a:ext uri="{C183D7F6-B498-43B3-948B-1728B52AA6E4}">
                <adec:decorative xmlns:adec="http://schemas.microsoft.com/office/drawing/2017/decorative" val="1"/>
              </a:ext>
            </a:extLst>
          </p:cNvPr>
          <p:cNvCxnSpPr/>
          <p:nvPr/>
        </p:nvCxnSpPr>
        <p:spPr>
          <a:xfrm>
            <a:off x="8893215" y="45894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Content Placeholder 62">
            <a:extLst>
              <a:ext uri="{FF2B5EF4-FFF2-40B4-BE49-F238E27FC236}">
                <a16:creationId xmlns:a16="http://schemas.microsoft.com/office/drawing/2014/main" id="{6D5F3144-353E-4DFB-9894-954ED225EE91}"/>
              </a:ext>
            </a:extLst>
          </p:cNvPr>
          <p:cNvSpPr>
            <a:spLocks noGrp="1"/>
          </p:cNvSpPr>
          <p:nvPr>
            <p:ph sz="quarter" idx="14"/>
          </p:nvPr>
        </p:nvSpPr>
        <p:spPr>
          <a:xfrm>
            <a:off x="8855000" y="4785860"/>
            <a:ext cx="3058851" cy="968201"/>
          </a:xfrm>
        </p:spPr>
        <p:txBody>
          <a:bodyPr/>
          <a:lstStyle/>
          <a:p>
            <a:pPr lvl="0" defTabSz="914400">
              <a:lnSpc>
                <a:spcPct val="90000"/>
              </a:lnSpc>
              <a:spcAft>
                <a:spcPts val="600"/>
              </a:spcAft>
              <a:buSzTx/>
              <a:defRPr/>
            </a:pPr>
            <a:r>
              <a:rPr lang="en-US" sz="1600" spc="0" dirty="0">
                <a:solidFill>
                  <a:srgbClr val="FFFFFF"/>
                </a:solidFill>
                <a:latin typeface="Segoe UI"/>
              </a:rPr>
              <a:t>Identifies risks that can't be tolerated by the business, and it converts risks into governing corporate policies.</a:t>
            </a:r>
            <a:endParaRPr lang="en-US" dirty="0"/>
          </a:p>
        </p:txBody>
      </p:sp>
    </p:spTree>
    <p:extLst>
      <p:ext uri="{BB962C8B-B14F-4D97-AF65-F5344CB8AC3E}">
        <p14:creationId xmlns:p14="http://schemas.microsoft.com/office/powerpoint/2010/main" val="38900510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5044693" cy="397545"/>
          </a:xfrm>
        </p:spPr>
        <p:txBody>
          <a:bodyPr/>
          <a:lstStyle/>
          <a:p>
            <a:r>
              <a:rPr lang="en-US" dirty="0"/>
              <a:t>Cloud governance team (3 of 3)</a:t>
            </a:r>
          </a:p>
        </p:txBody>
      </p:sp>
      <p:sp>
        <p:nvSpPr>
          <p:cNvPr id="3" name="Text Placeholder 2"/>
          <p:cNvSpPr>
            <a:spLocks noGrp="1"/>
          </p:cNvSpPr>
          <p:nvPr>
            <p:ph sz="quarter" idx="10"/>
          </p:nvPr>
        </p:nvSpPr>
        <p:spPr>
          <a:xfrm>
            <a:off x="450313" y="1203889"/>
            <a:ext cx="7336282" cy="1089529"/>
          </a:xfrm>
        </p:spPr>
        <p:txBody>
          <a:bodyPr/>
          <a:lstStyle/>
          <a:p>
            <a:pPr marL="0" indent="0">
              <a:lnSpc>
                <a:spcPts val="2353"/>
              </a:lnSpc>
              <a:buNone/>
            </a:pPr>
            <a:r>
              <a:rPr lang="en-US" sz="1960" spc="0" dirty="0">
                <a:latin typeface="+mn-lt"/>
              </a:rPr>
              <a:t>A cloud governance team evaluates and manages risk tolerance, identifies high-risk areas for business, and converts risks into governing corporate policies.</a:t>
            </a:r>
          </a:p>
        </p:txBody>
      </p:sp>
      <p:sp>
        <p:nvSpPr>
          <p:cNvPr id="7" name="Content Placeholder 6">
            <a:extLst>
              <a:ext uri="{FF2B5EF4-FFF2-40B4-BE49-F238E27FC236}">
                <a16:creationId xmlns:a16="http://schemas.microsoft.com/office/drawing/2014/main" id="{2D859542-D561-4CB2-B4BA-5A2DF1FEECC6}"/>
              </a:ext>
            </a:extLst>
          </p:cNvPr>
          <p:cNvSpPr>
            <a:spLocks noGrp="1"/>
          </p:cNvSpPr>
          <p:nvPr>
            <p:ph sz="quarter" idx="11"/>
          </p:nvPr>
        </p:nvSpPr>
        <p:spPr>
          <a:xfrm>
            <a:off x="429536" y="2451335"/>
            <a:ext cx="5999063" cy="3525838"/>
          </a:xfrm>
        </p:spPr>
        <p:txBody>
          <a:bodyPr/>
          <a:lstStyle/>
          <a:p>
            <a:pPr lvl="0" defTabSz="914400">
              <a:lnSpc>
                <a:spcPct val="90000"/>
              </a:lnSpc>
              <a:spcAft>
                <a:spcPts val="1200"/>
              </a:spcAft>
              <a:buSzTx/>
              <a:defRPr/>
            </a:pPr>
            <a:r>
              <a:rPr lang="en-US" sz="1600" b="1" spc="0" dirty="0">
                <a:solidFill>
                  <a:srgbClr val="0078D3"/>
                </a:solidFill>
              </a:rPr>
              <a:t>Review Govern module of Cloud Adoption Framework </a:t>
            </a:r>
            <a:r>
              <a:rPr lang="en-US" sz="1600" spc="0" dirty="0">
                <a:latin typeface="Segoe UI"/>
              </a:rPr>
              <a:t>(methodology, approach, and implementation).</a:t>
            </a:r>
          </a:p>
          <a:p>
            <a:pPr lvl="0" defTabSz="914400">
              <a:lnSpc>
                <a:spcPct val="90000"/>
              </a:lnSpc>
              <a:spcAft>
                <a:spcPts val="1200"/>
              </a:spcAft>
              <a:buSzTx/>
              <a:defRPr/>
            </a:pPr>
            <a:r>
              <a:rPr lang="en-US" sz="1600" b="1" spc="0" dirty="0">
                <a:solidFill>
                  <a:srgbClr val="0078D3"/>
                </a:solidFill>
              </a:rPr>
              <a:t>Complete the governance benchmark </a:t>
            </a:r>
            <a:r>
              <a:rPr lang="en-US" sz="1600" spc="0" dirty="0">
                <a:latin typeface="Segoe UI"/>
              </a:rPr>
              <a:t>to assess your governance needs and priorities.</a:t>
            </a:r>
          </a:p>
          <a:p>
            <a:pPr lvl="0" defTabSz="914400">
              <a:lnSpc>
                <a:spcPct val="90000"/>
              </a:lnSpc>
              <a:spcAft>
                <a:spcPts val="1200"/>
              </a:spcAft>
              <a:buSzTx/>
              <a:defRPr/>
            </a:pPr>
            <a:r>
              <a:rPr lang="en-US" sz="1600" b="1" spc="0" dirty="0">
                <a:solidFill>
                  <a:srgbClr val="0078D3"/>
                </a:solidFill>
              </a:rPr>
              <a:t>Implement the governance MVP approach </a:t>
            </a:r>
            <a:r>
              <a:rPr lang="en-US" sz="1600" spc="0" dirty="0">
                <a:latin typeface="Segoe UI"/>
              </a:rPr>
              <a:t>(initial governance best practice and configuration) that best fits your organization’s needs.</a:t>
            </a:r>
          </a:p>
          <a:p>
            <a:pPr lvl="0" defTabSz="914400">
              <a:lnSpc>
                <a:spcPct val="90000"/>
              </a:lnSpc>
              <a:spcAft>
                <a:spcPts val="1200"/>
              </a:spcAft>
              <a:buSzTx/>
              <a:defRPr/>
            </a:pPr>
            <a:r>
              <a:rPr lang="en-US" sz="1600" b="1" spc="0" dirty="0">
                <a:solidFill>
                  <a:srgbClr val="0078D3"/>
                </a:solidFill>
              </a:rPr>
              <a:t>Continuously improve governance maturity </a:t>
            </a:r>
            <a:r>
              <a:rPr lang="en-US" sz="1600" spc="0" dirty="0">
                <a:latin typeface="Segoe UI"/>
              </a:rPr>
              <a:t>– align with cloud adoption plan to continue to </a:t>
            </a:r>
            <a:r>
              <a:rPr lang="en-US" sz="1600" b="1" spc="0" dirty="0">
                <a:solidFill>
                  <a:srgbClr val="0078D3"/>
                </a:solidFill>
              </a:rPr>
              <a:t>ensure governance controls guard against changing risks and governance needs</a:t>
            </a:r>
            <a:r>
              <a:rPr lang="en-US" sz="1600" spc="0" dirty="0">
                <a:solidFill>
                  <a:srgbClr val="0078D3"/>
                </a:solidFill>
                <a:latin typeface="Segoe UI"/>
              </a:rPr>
              <a:t>.</a:t>
            </a:r>
          </a:p>
          <a:p>
            <a:pPr lvl="0" defTabSz="914400">
              <a:lnSpc>
                <a:spcPct val="90000"/>
              </a:lnSpc>
              <a:spcAft>
                <a:spcPts val="1200"/>
              </a:spcAft>
              <a:buSzTx/>
              <a:defRPr/>
            </a:pPr>
            <a:r>
              <a:rPr lang="en-US" sz="1600" spc="0" dirty="0">
                <a:latin typeface="Segoe UI"/>
              </a:rPr>
              <a:t>As landing zones are deployed and expanded, </a:t>
            </a:r>
            <a:r>
              <a:rPr lang="en-US" sz="1600" b="1" spc="0" dirty="0">
                <a:solidFill>
                  <a:srgbClr val="0078D3"/>
                </a:solidFill>
              </a:rPr>
              <a:t>evaluate deployments to ensure adherence to governance guidelines</a:t>
            </a:r>
            <a:r>
              <a:rPr lang="en-US" sz="1600" spc="0" dirty="0">
                <a:solidFill>
                  <a:srgbClr val="0078D3"/>
                </a:solidFill>
                <a:latin typeface="Segoe UI"/>
              </a:rPr>
              <a:t> </a:t>
            </a:r>
            <a:r>
              <a:rPr lang="en-US" sz="1600" b="1" spc="0" dirty="0">
                <a:solidFill>
                  <a:srgbClr val="0078D3"/>
                </a:solidFill>
              </a:rPr>
              <a:t>as new risks or governance violations might emerge</a:t>
            </a:r>
            <a:r>
              <a:rPr lang="en-US" sz="1600" spc="0" dirty="0">
                <a:solidFill>
                  <a:srgbClr val="0078D3"/>
                </a:solidFill>
                <a:latin typeface="Segoe UI"/>
              </a:rPr>
              <a:t>.</a:t>
            </a:r>
            <a:endParaRPr lang="en-US" dirty="0"/>
          </a:p>
        </p:txBody>
      </p:sp>
      <p:grpSp>
        <p:nvGrpSpPr>
          <p:cNvPr id="42" name="Group 41">
            <a:extLst>
              <a:ext uri="{FF2B5EF4-FFF2-40B4-BE49-F238E27FC236}">
                <a16:creationId xmlns:a16="http://schemas.microsoft.com/office/drawing/2014/main" id="{F3F0F691-5567-4FFB-9E0F-17242AEDFE42}"/>
              </a:ext>
              <a:ext uri="{C183D7F6-B498-43B3-948B-1728B52AA6E4}">
                <adec:decorative xmlns:adec="http://schemas.microsoft.com/office/drawing/2017/decorative" val="1"/>
              </a:ext>
            </a:extLst>
          </p:cNvPr>
          <p:cNvGrpSpPr/>
          <p:nvPr/>
        </p:nvGrpSpPr>
        <p:grpSpPr>
          <a:xfrm>
            <a:off x="9560330" y="701464"/>
            <a:ext cx="1130817" cy="1194149"/>
            <a:chOff x="9250477" y="4222361"/>
            <a:chExt cx="1561915" cy="1649391"/>
          </a:xfrm>
          <a:solidFill>
            <a:schemeClr val="bg1"/>
          </a:solidFill>
        </p:grpSpPr>
        <p:grpSp>
          <p:nvGrpSpPr>
            <p:cNvPr id="44" name="Group 43">
              <a:extLst>
                <a:ext uri="{FF2B5EF4-FFF2-40B4-BE49-F238E27FC236}">
                  <a16:creationId xmlns:a16="http://schemas.microsoft.com/office/drawing/2014/main" id="{8540CAAD-6FD9-49DD-8916-6B45B94C9426}"/>
                </a:ext>
              </a:extLst>
            </p:cNvPr>
            <p:cNvGrpSpPr/>
            <p:nvPr/>
          </p:nvGrpSpPr>
          <p:grpSpPr>
            <a:xfrm>
              <a:off x="9250477" y="4904253"/>
              <a:ext cx="291871" cy="316193"/>
              <a:chOff x="9229725" y="2642644"/>
              <a:chExt cx="457200" cy="495300"/>
            </a:xfrm>
            <a:grpFill/>
          </p:grpSpPr>
          <p:sp>
            <p:nvSpPr>
              <p:cNvPr id="74" name="Freeform: Shape 73">
                <a:extLst>
                  <a:ext uri="{FF2B5EF4-FFF2-40B4-BE49-F238E27FC236}">
                    <a16:creationId xmlns:a16="http://schemas.microsoft.com/office/drawing/2014/main" id="{8E3EA1BC-5A28-4C2B-A5B7-94DA70F9D97E}"/>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84D4AAE-A542-4EDD-87C1-4E21E451E183}"/>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B6C7BE3-A155-44D5-8B6A-CD78D1EC76CD}"/>
                </a:ext>
              </a:extLst>
            </p:cNvPr>
            <p:cNvGrpSpPr/>
            <p:nvPr/>
          </p:nvGrpSpPr>
          <p:grpSpPr>
            <a:xfrm>
              <a:off x="9889161" y="4222361"/>
              <a:ext cx="291871" cy="316194"/>
              <a:chOff x="9229725" y="2563544"/>
              <a:chExt cx="457200" cy="495302"/>
            </a:xfrm>
            <a:grpFill/>
          </p:grpSpPr>
          <p:sp>
            <p:nvSpPr>
              <p:cNvPr id="72" name="Freeform: Shape 71">
                <a:extLst>
                  <a:ext uri="{FF2B5EF4-FFF2-40B4-BE49-F238E27FC236}">
                    <a16:creationId xmlns:a16="http://schemas.microsoft.com/office/drawing/2014/main" id="{F793EE0B-D957-4294-B844-E6C7938B2CFE}"/>
                  </a:ext>
                  <a:ext uri="{C183D7F6-B498-43B3-948B-1728B52AA6E4}">
                    <adec:decorative xmlns:adec="http://schemas.microsoft.com/office/drawing/2017/decorative" val="1"/>
                  </a:ext>
                </a:extLst>
              </p:cNvPr>
              <p:cNvSpPr/>
              <p:nvPr/>
            </p:nvSpPr>
            <p:spPr>
              <a:xfrm>
                <a:off x="9344025" y="2563544"/>
                <a:ext cx="228599" cy="228599"/>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880B7D7-E539-4C65-8455-927A4F537439}"/>
                  </a:ext>
                  <a:ext uri="{C183D7F6-B498-43B3-948B-1728B52AA6E4}">
                    <adec:decorative xmlns:adec="http://schemas.microsoft.com/office/drawing/2017/decorative" val="1"/>
                  </a:ext>
                </a:extLst>
              </p:cNvPr>
              <p:cNvSpPr/>
              <p:nvPr/>
            </p:nvSpPr>
            <p:spPr>
              <a:xfrm>
                <a:off x="9229725" y="2830247"/>
                <a:ext cx="457200" cy="228599"/>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3AE9BFDC-957F-449B-94A5-4549D0848770}"/>
                </a:ext>
              </a:extLst>
            </p:cNvPr>
            <p:cNvGrpSpPr/>
            <p:nvPr/>
          </p:nvGrpSpPr>
          <p:grpSpPr>
            <a:xfrm>
              <a:off x="10520521" y="4904253"/>
              <a:ext cx="291871" cy="316193"/>
              <a:chOff x="9229725" y="2642644"/>
              <a:chExt cx="457200" cy="495300"/>
            </a:xfrm>
            <a:grpFill/>
          </p:grpSpPr>
          <p:sp>
            <p:nvSpPr>
              <p:cNvPr id="70" name="Freeform: Shape 69">
                <a:extLst>
                  <a:ext uri="{FF2B5EF4-FFF2-40B4-BE49-F238E27FC236}">
                    <a16:creationId xmlns:a16="http://schemas.microsoft.com/office/drawing/2014/main" id="{2E0E0120-912A-419D-AFB6-E1170BDCCAFC}"/>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581F1FB2-4E09-4EFF-907D-73F567CC032A}"/>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72B4D2A4-8B40-4A42-9740-9A9202B88A02}"/>
                </a:ext>
              </a:extLst>
            </p:cNvPr>
            <p:cNvGrpSpPr/>
            <p:nvPr/>
          </p:nvGrpSpPr>
          <p:grpSpPr>
            <a:xfrm>
              <a:off x="10388741" y="5345213"/>
              <a:ext cx="291871" cy="316193"/>
              <a:chOff x="9229725" y="2642644"/>
              <a:chExt cx="457200" cy="495300"/>
            </a:xfrm>
            <a:grpFill/>
          </p:grpSpPr>
          <p:sp>
            <p:nvSpPr>
              <p:cNvPr id="68" name="Freeform: Shape 67">
                <a:extLst>
                  <a:ext uri="{FF2B5EF4-FFF2-40B4-BE49-F238E27FC236}">
                    <a16:creationId xmlns:a16="http://schemas.microsoft.com/office/drawing/2014/main" id="{EEF0903B-ED1F-4539-8522-8016379D314A}"/>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60A9A75-6D0A-4926-8DAB-034265FA84A7}"/>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C31D1A82-5B1E-4EE8-82FD-7D45176427BA}"/>
                </a:ext>
              </a:extLst>
            </p:cNvPr>
            <p:cNvGrpSpPr/>
            <p:nvPr/>
          </p:nvGrpSpPr>
          <p:grpSpPr>
            <a:xfrm>
              <a:off x="9889161" y="5555559"/>
              <a:ext cx="291871" cy="316193"/>
              <a:chOff x="9229725" y="2642644"/>
              <a:chExt cx="457200" cy="495300"/>
            </a:xfrm>
            <a:grpFill/>
          </p:grpSpPr>
          <p:sp>
            <p:nvSpPr>
              <p:cNvPr id="66" name="Freeform: Shape 65">
                <a:extLst>
                  <a:ext uri="{FF2B5EF4-FFF2-40B4-BE49-F238E27FC236}">
                    <a16:creationId xmlns:a16="http://schemas.microsoft.com/office/drawing/2014/main" id="{EF9082DA-E269-4CE1-A86E-D6519A235E48}"/>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8E486487-4C45-4E55-9EDE-3755CA50D46F}"/>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DE0AB4F8-7163-433F-A55E-7CB001110A4F}"/>
                </a:ext>
              </a:extLst>
            </p:cNvPr>
            <p:cNvGrpSpPr/>
            <p:nvPr/>
          </p:nvGrpSpPr>
          <p:grpSpPr>
            <a:xfrm>
              <a:off x="9424753" y="5339951"/>
              <a:ext cx="291871" cy="316193"/>
              <a:chOff x="9229725" y="2642644"/>
              <a:chExt cx="457200" cy="495300"/>
            </a:xfrm>
            <a:grpFill/>
          </p:grpSpPr>
          <p:sp>
            <p:nvSpPr>
              <p:cNvPr id="64" name="Freeform: Shape 63">
                <a:extLst>
                  <a:ext uri="{FF2B5EF4-FFF2-40B4-BE49-F238E27FC236}">
                    <a16:creationId xmlns:a16="http://schemas.microsoft.com/office/drawing/2014/main" id="{8ABFC389-8F75-4E43-9870-35FC7F9A021C}"/>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D2C2842B-7D32-4F69-AD67-47345F7A4CB2}"/>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8961D344-856C-4E8F-AEB8-C1C13E4F0872}"/>
                </a:ext>
              </a:extLst>
            </p:cNvPr>
            <p:cNvGrpSpPr/>
            <p:nvPr/>
          </p:nvGrpSpPr>
          <p:grpSpPr>
            <a:xfrm>
              <a:off x="10388741" y="4412852"/>
              <a:ext cx="291871" cy="316193"/>
              <a:chOff x="9229725" y="2642644"/>
              <a:chExt cx="457200" cy="495300"/>
            </a:xfrm>
            <a:grpFill/>
          </p:grpSpPr>
          <p:sp>
            <p:nvSpPr>
              <p:cNvPr id="62" name="Freeform: Shape 61">
                <a:extLst>
                  <a:ext uri="{FF2B5EF4-FFF2-40B4-BE49-F238E27FC236}">
                    <a16:creationId xmlns:a16="http://schemas.microsoft.com/office/drawing/2014/main" id="{E09BF7E4-D757-4E23-A458-A45A1E26A307}"/>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1331983C-F892-4F54-BDDF-282CC435ADC4}"/>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3E474997-49BF-4EB9-BE6B-BCBD007A91C4}"/>
                </a:ext>
              </a:extLst>
            </p:cNvPr>
            <p:cNvGrpSpPr/>
            <p:nvPr/>
          </p:nvGrpSpPr>
          <p:grpSpPr>
            <a:xfrm>
              <a:off x="9424753" y="4401159"/>
              <a:ext cx="291871" cy="316193"/>
              <a:chOff x="9229725" y="2642644"/>
              <a:chExt cx="457200" cy="495300"/>
            </a:xfrm>
            <a:grpFill/>
          </p:grpSpPr>
          <p:sp>
            <p:nvSpPr>
              <p:cNvPr id="60" name="Freeform: Shape 59">
                <a:extLst>
                  <a:ext uri="{FF2B5EF4-FFF2-40B4-BE49-F238E27FC236}">
                    <a16:creationId xmlns:a16="http://schemas.microsoft.com/office/drawing/2014/main" id="{B050CBFA-09FF-4C78-9487-7A4319EB72AD}"/>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5AEDF58-35DD-4BE1-8A9C-4BABE56ABC2B}"/>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010D43E0-FBFD-4D60-906D-2AE859EE3D11}"/>
                </a:ext>
              </a:extLst>
            </p:cNvPr>
            <p:cNvGrpSpPr/>
            <p:nvPr/>
          </p:nvGrpSpPr>
          <p:grpSpPr>
            <a:xfrm>
              <a:off x="9623426" y="4639494"/>
              <a:ext cx="828674" cy="828674"/>
              <a:chOff x="9672003" y="4688071"/>
              <a:chExt cx="731520" cy="731520"/>
            </a:xfrm>
            <a:grpFill/>
          </p:grpSpPr>
          <p:cxnSp>
            <p:nvCxnSpPr>
              <p:cNvPr id="55" name="Straight Connector 54">
                <a:extLst>
                  <a:ext uri="{FF2B5EF4-FFF2-40B4-BE49-F238E27FC236}">
                    <a16:creationId xmlns:a16="http://schemas.microsoft.com/office/drawing/2014/main" id="{8C0128DA-206B-45D4-B018-044D5B620B45}"/>
                  </a:ext>
                  <a:ext uri="{C183D7F6-B498-43B3-948B-1728B52AA6E4}">
                    <adec:decorative xmlns:adec="http://schemas.microsoft.com/office/drawing/2017/decorative" val="1"/>
                  </a:ext>
                </a:extLst>
              </p:cNvPr>
              <p:cNvCxnSpPr>
                <a:cxnSpLocks/>
              </p:cNvCxnSpPr>
              <p:nvPr/>
            </p:nvCxnSpPr>
            <p:spPr>
              <a:xfrm>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C30606E-5A0E-42EE-8EEF-F7AFE613BDA1}"/>
                  </a:ext>
                  <a:ext uri="{C183D7F6-B498-43B3-948B-1728B52AA6E4}">
                    <adec:decorative xmlns:adec="http://schemas.microsoft.com/office/drawing/2017/decorative" val="1"/>
                  </a:ext>
                </a:extLst>
              </p:cNvPr>
              <p:cNvCxnSpPr>
                <a:cxnSpLocks/>
              </p:cNvCxnSpPr>
              <p:nvPr/>
            </p:nvCxnSpPr>
            <p:spPr>
              <a:xfrm flipH="1">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A3D3610-1B3E-488C-9497-BE420F77B69C}"/>
                  </a:ext>
                  <a:ext uri="{C183D7F6-B498-43B3-948B-1728B52AA6E4}">
                    <adec:decorative xmlns:adec="http://schemas.microsoft.com/office/drawing/2017/decorative" val="1"/>
                  </a:ext>
                </a:extLst>
              </p:cNvPr>
              <p:cNvCxnSpPr>
                <a:cxnSpLocks/>
              </p:cNvCxnSpPr>
              <p:nvPr/>
            </p:nvCxnSpPr>
            <p:spPr>
              <a:xfrm>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BFD2BC2-85CF-4FE7-A89B-2ED8F2603C54}"/>
                  </a:ext>
                  <a:ext uri="{C183D7F6-B498-43B3-948B-1728B52AA6E4}">
                    <adec:decorative xmlns:adec="http://schemas.microsoft.com/office/drawing/2017/decorative" val="1"/>
                  </a:ext>
                </a:extLst>
              </p:cNvPr>
              <p:cNvCxnSpPr>
                <a:cxnSpLocks/>
              </p:cNvCxnSpPr>
              <p:nvPr/>
            </p:nvCxnSpPr>
            <p:spPr>
              <a:xfrm rot="5400000">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CCC2A63E-23F2-4E77-B122-DFB2A5622548}"/>
                  </a:ext>
                  <a:ext uri="{C183D7F6-B498-43B3-948B-1728B52AA6E4}">
                    <adec:decorative xmlns:adec="http://schemas.microsoft.com/office/drawing/2017/decorative" val="1"/>
                  </a:ext>
                </a:extLst>
              </p:cNvPr>
              <p:cNvSpPr/>
              <p:nvPr/>
            </p:nvSpPr>
            <p:spPr bwMode="auto">
              <a:xfrm>
                <a:off x="9892897" y="4908965"/>
                <a:ext cx="289732" cy="289732"/>
              </a:xfrm>
              <a:prstGeom prst="ellipse">
                <a:avLst/>
              </a:prstGeom>
              <a:grp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9" name="Content Placeholder 8">
            <a:extLst>
              <a:ext uri="{FF2B5EF4-FFF2-40B4-BE49-F238E27FC236}">
                <a16:creationId xmlns:a16="http://schemas.microsoft.com/office/drawing/2014/main" id="{286F63D6-4DAB-442A-9CD8-0AB132480E3E}"/>
              </a:ext>
              <a:ext uri="{C183D7F6-B498-43B3-948B-1728B52AA6E4}">
                <adec:decorative xmlns:adec="http://schemas.microsoft.com/office/drawing/2017/decorative" val="0"/>
              </a:ext>
            </a:extLst>
          </p:cNvPr>
          <p:cNvSpPr>
            <a:spLocks noGrp="1"/>
          </p:cNvSpPr>
          <p:nvPr>
            <p:ph sz="quarter" idx="13"/>
          </p:nvPr>
        </p:nvSpPr>
        <p:spPr>
          <a:xfrm>
            <a:off x="8855115" y="2282353"/>
            <a:ext cx="2274012" cy="684351"/>
          </a:xfrm>
        </p:spPr>
        <p:txBody>
          <a:bodyPr/>
          <a:lstStyle/>
          <a:p>
            <a:pPr lvl="0" defTabSz="914400">
              <a:lnSpc>
                <a:spcPct val="90000"/>
              </a:lnSpc>
              <a:spcAft>
                <a:spcPts val="600"/>
              </a:spcAft>
              <a:buSzTx/>
              <a:defRPr/>
            </a:pPr>
            <a:r>
              <a:rPr lang="en-US" sz="1961" spc="0" dirty="0">
                <a:solidFill>
                  <a:srgbClr val="FFFFFF"/>
                </a:solidFill>
              </a:rPr>
              <a:t>Cloud governance team functions</a:t>
            </a:r>
            <a:endParaRPr lang="en-US" dirty="0"/>
          </a:p>
        </p:txBody>
      </p:sp>
      <p:cxnSp>
        <p:nvCxnSpPr>
          <p:cNvPr id="47" name="Straight Connector 46">
            <a:extLst>
              <a:ext uri="{FF2B5EF4-FFF2-40B4-BE49-F238E27FC236}">
                <a16:creationId xmlns:a16="http://schemas.microsoft.com/office/drawing/2014/main" id="{BE05A662-AFFD-4629-B31B-A31D6491B376}"/>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41870EB2-858C-4EF3-8F2F-EE7D570F2D69}"/>
              </a:ext>
            </a:extLst>
          </p:cNvPr>
          <p:cNvSpPr>
            <a:spLocks noGrp="1"/>
          </p:cNvSpPr>
          <p:nvPr>
            <p:ph sz="quarter" idx="15"/>
          </p:nvPr>
        </p:nvSpPr>
        <p:spPr>
          <a:xfrm>
            <a:off x="8855115" y="3526712"/>
            <a:ext cx="3085960" cy="789218"/>
          </a:xfrm>
        </p:spPr>
        <p:txBody>
          <a:bodyPr/>
          <a:lstStyle/>
          <a:p>
            <a:pPr lvl="0" defTabSz="914400">
              <a:lnSpc>
                <a:spcPct val="90000"/>
              </a:lnSpc>
              <a:spcAft>
                <a:spcPts val="600"/>
              </a:spcAft>
              <a:buSzTx/>
              <a:defRPr/>
            </a:pPr>
            <a:r>
              <a:rPr lang="en-US" sz="1600" spc="0" dirty="0">
                <a:solidFill>
                  <a:srgbClr val="FFFFFF"/>
                </a:solidFill>
                <a:latin typeface="Segoe UI"/>
              </a:rPr>
              <a:t>Ensures cloud-adoption risks and risk tolerance are properly evaluated and managed.</a:t>
            </a:r>
            <a:endParaRPr lang="en-US" dirty="0"/>
          </a:p>
        </p:txBody>
      </p:sp>
      <p:cxnSp>
        <p:nvCxnSpPr>
          <p:cNvPr id="46" name="Straight Connector 45">
            <a:extLst>
              <a:ext uri="{FF2B5EF4-FFF2-40B4-BE49-F238E27FC236}">
                <a16:creationId xmlns:a16="http://schemas.microsoft.com/office/drawing/2014/main" id="{E3503738-9140-4126-81B3-4E6E8BCB11C8}"/>
              </a:ext>
              <a:ext uri="{C183D7F6-B498-43B3-948B-1728B52AA6E4}">
                <adec:decorative xmlns:adec="http://schemas.microsoft.com/office/drawing/2017/decorative" val="1"/>
              </a:ext>
            </a:extLst>
          </p:cNvPr>
          <p:cNvCxnSpPr/>
          <p:nvPr/>
        </p:nvCxnSpPr>
        <p:spPr>
          <a:xfrm>
            <a:off x="8893215" y="45894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67271F81-EE37-48CF-AE37-46AACD9B71E4}"/>
              </a:ext>
            </a:extLst>
          </p:cNvPr>
          <p:cNvSpPr>
            <a:spLocks noGrp="1"/>
          </p:cNvSpPr>
          <p:nvPr>
            <p:ph sz="quarter" idx="14"/>
          </p:nvPr>
        </p:nvSpPr>
        <p:spPr>
          <a:xfrm>
            <a:off x="8855115" y="4783473"/>
            <a:ext cx="3263900" cy="1071062"/>
          </a:xfrm>
        </p:spPr>
        <p:txBody>
          <a:bodyPr/>
          <a:lstStyle/>
          <a:p>
            <a:pPr lvl="0" defTabSz="914400">
              <a:lnSpc>
                <a:spcPct val="90000"/>
              </a:lnSpc>
              <a:spcAft>
                <a:spcPts val="600"/>
              </a:spcAft>
              <a:buSzTx/>
              <a:defRPr/>
            </a:pPr>
            <a:r>
              <a:rPr lang="en-US" sz="1600" spc="0" dirty="0">
                <a:solidFill>
                  <a:srgbClr val="FFFFFF"/>
                </a:solidFill>
                <a:latin typeface="Segoe UI"/>
              </a:rPr>
              <a:t>Identifies risks that can't be tolerated by the business, and it converts risks into governing corporate policies.</a:t>
            </a:r>
            <a:endParaRPr lang="en-US" dirty="0"/>
          </a:p>
        </p:txBody>
      </p:sp>
    </p:spTree>
    <p:extLst>
      <p:ext uri="{BB962C8B-B14F-4D97-AF65-F5344CB8AC3E}">
        <p14:creationId xmlns:p14="http://schemas.microsoft.com/office/powerpoint/2010/main" val="5656213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3600" dirty="0"/>
              <a:t>Governance as actionable model</a:t>
            </a:r>
          </a:p>
        </p:txBody>
      </p:sp>
      <p:pic>
        <p:nvPicPr>
          <p:cNvPr id="3" name="Picture 2" descr="Microsoft Azure logo">
            <a:extLst>
              <a:ext uri="{FF2B5EF4-FFF2-40B4-BE49-F238E27FC236}">
                <a16:creationId xmlns:a16="http://schemas.microsoft.com/office/drawing/2014/main" id="{F9D458C5-A138-4B51-B2B5-3AB170A278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2580005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3201605" cy="506812"/>
          </a:xfrm>
        </p:spPr>
        <p:txBody>
          <a:bodyPr/>
          <a:lstStyle/>
          <a:p>
            <a:r>
              <a:rPr lang="en-US" dirty="0"/>
              <a:t>Cost management</a:t>
            </a:r>
          </a:p>
        </p:txBody>
      </p:sp>
      <p:sp>
        <p:nvSpPr>
          <p:cNvPr id="3" name="Text Placeholder 2"/>
          <p:cNvSpPr>
            <a:spLocks noGrp="1"/>
          </p:cNvSpPr>
          <p:nvPr>
            <p:ph sz="quarter" idx="10"/>
          </p:nvPr>
        </p:nvSpPr>
        <p:spPr>
          <a:xfrm>
            <a:off x="450836" y="1203612"/>
            <a:ext cx="7061311" cy="1089529"/>
          </a:xfrm>
        </p:spPr>
        <p:txBody>
          <a:bodyPr/>
          <a:lstStyle/>
          <a:p>
            <a:pPr marL="0" indent="0">
              <a:lnSpc>
                <a:spcPts val="2353"/>
              </a:lnSpc>
              <a:buNone/>
            </a:pPr>
            <a:r>
              <a:rPr lang="en-US" sz="1960" spc="0" dirty="0">
                <a:latin typeface="+mn-lt"/>
              </a:rPr>
              <a:t>Establish controls and processes to ensure proper allocation of cost across business units, implement cost guardrails, and analyze the cost of applications.</a:t>
            </a:r>
          </a:p>
        </p:txBody>
      </p:sp>
      <p:sp>
        <p:nvSpPr>
          <p:cNvPr id="2" name="Content Placeholder 1">
            <a:extLst>
              <a:ext uri="{FF2B5EF4-FFF2-40B4-BE49-F238E27FC236}">
                <a16:creationId xmlns:a16="http://schemas.microsoft.com/office/drawing/2014/main" id="{A8439ADB-0006-4FC1-85A3-C814428F8502}"/>
              </a:ext>
            </a:extLst>
          </p:cNvPr>
          <p:cNvSpPr>
            <a:spLocks noGrp="1"/>
          </p:cNvSpPr>
          <p:nvPr>
            <p:ph sz="quarter" idx="11"/>
          </p:nvPr>
        </p:nvSpPr>
        <p:spPr>
          <a:xfrm>
            <a:off x="450507" y="2472390"/>
            <a:ext cx="6745028" cy="2951382"/>
          </a:xfrm>
        </p:spPr>
        <p:txBody>
          <a:bodyPr/>
          <a:lstStyle/>
          <a:p>
            <a:pPr lvl="0" defTabSz="914400">
              <a:lnSpc>
                <a:spcPct val="90000"/>
              </a:lnSpc>
              <a:spcAft>
                <a:spcPts val="800"/>
              </a:spcAft>
              <a:buSzTx/>
              <a:defRPr/>
            </a:pPr>
            <a:r>
              <a:rPr lang="en-US" sz="1600" spc="0" dirty="0">
                <a:solidFill>
                  <a:srgbClr val="0078D3"/>
                </a:solidFill>
              </a:rPr>
              <a:t>Define</a:t>
            </a:r>
          </a:p>
          <a:p>
            <a:pPr marL="457200" lvl="0" indent="-225425" defTabSz="914400">
              <a:lnSpc>
                <a:spcPct val="90000"/>
              </a:lnSpc>
              <a:spcAft>
                <a:spcPts val="800"/>
              </a:spcAft>
              <a:buSzTx/>
              <a:buFont typeface="Arial" panose="020B0604020202020204" pitchFamily="34" charset="0"/>
              <a:buChar char="•"/>
              <a:defRPr/>
            </a:pPr>
            <a:r>
              <a:rPr lang="en-US" sz="1400" spc="0" dirty="0">
                <a:latin typeface="Segoe UI"/>
              </a:rPr>
              <a:t>Enterprise Enrollment Hierarchy Process and RACI Azure Cost Management Budgets and Alerts + RACI</a:t>
            </a:r>
          </a:p>
          <a:p>
            <a:pPr marL="457200" lvl="0" indent="-225425" defTabSz="914400">
              <a:lnSpc>
                <a:spcPct val="90000"/>
              </a:lnSpc>
              <a:spcAft>
                <a:spcPts val="800"/>
              </a:spcAft>
              <a:buSzTx/>
              <a:buFont typeface="Arial" panose="020B0604020202020204" pitchFamily="34" charset="0"/>
              <a:buChar char="•"/>
              <a:defRPr/>
            </a:pPr>
            <a:r>
              <a:rPr lang="en-US" sz="1400" spc="0" dirty="0">
                <a:latin typeface="Segoe UI"/>
              </a:rPr>
              <a:t>Cost Management RBAC Model</a:t>
            </a:r>
          </a:p>
          <a:p>
            <a:pPr lvl="0" defTabSz="914400">
              <a:lnSpc>
                <a:spcPct val="90000"/>
              </a:lnSpc>
              <a:spcAft>
                <a:spcPts val="800"/>
              </a:spcAft>
              <a:buSzTx/>
              <a:defRPr/>
            </a:pPr>
            <a:r>
              <a:rPr lang="en-US" sz="1600" spc="0" dirty="0">
                <a:solidFill>
                  <a:srgbClr val="0078D3"/>
                </a:solidFill>
              </a:rPr>
              <a:t>Define Cost Management Policies </a:t>
            </a:r>
          </a:p>
          <a:p>
            <a:pPr marL="457200" lvl="1" indent="-225425" defTabSz="914400">
              <a:lnSpc>
                <a:spcPct val="90000"/>
              </a:lnSpc>
              <a:spcAft>
                <a:spcPts val="800"/>
              </a:spcAft>
              <a:buSzTx/>
              <a:buFont typeface="Arial" panose="020B0604020202020204" pitchFamily="34" charset="0"/>
              <a:buChar char="•"/>
              <a:defRPr/>
            </a:pPr>
            <a:r>
              <a:rPr lang="en-US" sz="1400" dirty="0"/>
              <a:t>Tagging </a:t>
            </a:r>
          </a:p>
          <a:p>
            <a:pPr marL="457200" lvl="1" indent="-225425" defTabSz="914400">
              <a:lnSpc>
                <a:spcPct val="90000"/>
              </a:lnSpc>
              <a:spcAft>
                <a:spcPts val="800"/>
              </a:spcAft>
              <a:buSzTx/>
              <a:buFont typeface="Arial" panose="020B0604020202020204" pitchFamily="34" charset="0"/>
              <a:buChar char="•"/>
              <a:defRPr/>
            </a:pPr>
            <a:r>
              <a:rPr lang="en-US" sz="1400" dirty="0"/>
              <a:t>Allowed VM SKUs </a:t>
            </a:r>
          </a:p>
          <a:p>
            <a:pPr marL="457200" lvl="1" indent="-225425" defTabSz="914400">
              <a:lnSpc>
                <a:spcPct val="90000"/>
              </a:lnSpc>
              <a:spcAft>
                <a:spcPts val="800"/>
              </a:spcAft>
              <a:buSzTx/>
              <a:buFont typeface="Arial" panose="020B0604020202020204" pitchFamily="34" charset="0"/>
              <a:buChar char="•"/>
              <a:defRPr/>
            </a:pPr>
            <a:r>
              <a:rPr lang="en-US" sz="1400" dirty="0"/>
              <a:t>Allowed Storage SKUs </a:t>
            </a:r>
          </a:p>
          <a:p>
            <a:pPr marL="457200" lvl="1" indent="-225425" defTabSz="914400">
              <a:lnSpc>
                <a:spcPct val="90000"/>
              </a:lnSpc>
              <a:spcAft>
                <a:spcPts val="800"/>
              </a:spcAft>
              <a:buSzTx/>
              <a:buFont typeface="Arial" panose="020B0604020202020204" pitchFamily="34" charset="0"/>
              <a:buChar char="•"/>
              <a:defRPr/>
            </a:pPr>
            <a:r>
              <a:rPr lang="en-US" sz="1400" dirty="0"/>
              <a:t>Allowed Networking SKUs </a:t>
            </a:r>
          </a:p>
          <a:p>
            <a:pPr marL="457200" lvl="1" indent="-225425" defTabSz="914400">
              <a:lnSpc>
                <a:spcPct val="90000"/>
              </a:lnSpc>
              <a:spcAft>
                <a:spcPts val="800"/>
              </a:spcAft>
              <a:buSzTx/>
              <a:buFont typeface="Arial" panose="020B0604020202020204" pitchFamily="34" charset="0"/>
              <a:buChar char="•"/>
              <a:defRPr/>
            </a:pPr>
            <a:r>
              <a:rPr lang="en-US" sz="1400" dirty="0"/>
              <a:t>Allowed Database SKUs</a:t>
            </a:r>
            <a:endParaRPr lang="en-US" dirty="0"/>
          </a:p>
        </p:txBody>
      </p:sp>
      <p:grpSp>
        <p:nvGrpSpPr>
          <p:cNvPr id="14" name="Group 13">
            <a:extLst>
              <a:ext uri="{FF2B5EF4-FFF2-40B4-BE49-F238E27FC236}">
                <a16:creationId xmlns:a16="http://schemas.microsoft.com/office/drawing/2014/main" id="{63A62E05-8D51-4F5A-90D7-302BFEC6F520}"/>
              </a:ext>
              <a:ext uri="{C183D7F6-B498-43B3-948B-1728B52AA6E4}">
                <adec:decorative xmlns:adec="http://schemas.microsoft.com/office/drawing/2017/decorative" val="1"/>
              </a:ext>
            </a:extLst>
          </p:cNvPr>
          <p:cNvGrpSpPr/>
          <p:nvPr/>
        </p:nvGrpSpPr>
        <p:grpSpPr>
          <a:xfrm>
            <a:off x="9596486" y="778785"/>
            <a:ext cx="1058505" cy="1058505"/>
            <a:chOff x="9686888" y="796850"/>
            <a:chExt cx="892250" cy="892250"/>
          </a:xfrm>
        </p:grpSpPr>
        <p:pic>
          <p:nvPicPr>
            <p:cNvPr id="12" name="Graphic 11">
              <a:extLst>
                <a:ext uri="{FF2B5EF4-FFF2-40B4-BE49-F238E27FC236}">
                  <a16:creationId xmlns:a16="http://schemas.microsoft.com/office/drawing/2014/main" id="{33F80483-63BA-4CAF-A8FA-5686F3AD223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3" name="Oval 12">
              <a:extLst>
                <a:ext uri="{FF2B5EF4-FFF2-40B4-BE49-F238E27FC236}">
                  <a16:creationId xmlns:a16="http://schemas.microsoft.com/office/drawing/2014/main" id="{AEAD06CB-73BD-4BBC-9F67-EC79E30F7420}"/>
                </a:ext>
                <a:ext uri="{C183D7F6-B498-43B3-948B-1728B52AA6E4}">
                  <adec:decorative xmlns:adec="http://schemas.microsoft.com/office/drawing/2017/decorative" val="1"/>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Content Placeholder 4">
            <a:extLst>
              <a:ext uri="{FF2B5EF4-FFF2-40B4-BE49-F238E27FC236}">
                <a16:creationId xmlns:a16="http://schemas.microsoft.com/office/drawing/2014/main" id="{EBC6F8E8-FE7F-42FF-BB3E-52F7E57C373A}"/>
              </a:ext>
            </a:extLst>
          </p:cNvPr>
          <p:cNvSpPr>
            <a:spLocks noGrp="1"/>
          </p:cNvSpPr>
          <p:nvPr>
            <p:ph sz="quarter" idx="12"/>
          </p:nvPr>
        </p:nvSpPr>
        <p:spPr>
          <a:xfrm>
            <a:off x="8855115" y="2281047"/>
            <a:ext cx="2519363" cy="727763"/>
          </a:xfrm>
        </p:spPr>
        <p:txBody>
          <a:bodyPr/>
          <a:lstStyle/>
          <a:p>
            <a:pPr lvl="0" defTabSz="914400">
              <a:lnSpc>
                <a:spcPct val="90000"/>
              </a:lnSpc>
              <a:spcAft>
                <a:spcPts val="600"/>
              </a:spcAft>
              <a:buSzTx/>
              <a:defRPr/>
            </a:pPr>
            <a:r>
              <a:rPr lang="en-US" sz="1961" spc="0" dirty="0">
                <a:solidFill>
                  <a:srgbClr val="FFFFFF"/>
                </a:solidFill>
              </a:rPr>
              <a:t>Azure tools and services</a:t>
            </a:r>
            <a:endParaRPr lang="en-US" dirty="0"/>
          </a:p>
        </p:txBody>
      </p:sp>
      <p:cxnSp>
        <p:nvCxnSpPr>
          <p:cNvPr id="48" name="Straight Connector 47">
            <a:extLst>
              <a:ext uri="{FF2B5EF4-FFF2-40B4-BE49-F238E27FC236}">
                <a16:creationId xmlns:a16="http://schemas.microsoft.com/office/drawing/2014/main" id="{3B732444-AC5F-4A66-9FA1-154ED1673580}"/>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DE2C4D3F-6E9A-4C82-8DCD-1610559E860E}"/>
              </a:ext>
            </a:extLst>
          </p:cNvPr>
          <p:cNvSpPr>
            <a:spLocks noGrp="1"/>
          </p:cNvSpPr>
          <p:nvPr>
            <p:ph sz="quarter" idx="13"/>
          </p:nvPr>
        </p:nvSpPr>
        <p:spPr>
          <a:xfrm>
            <a:off x="8855115" y="3536226"/>
            <a:ext cx="3325914" cy="1908215"/>
          </a:xfrm>
        </p:spPr>
        <p:txBody>
          <a:bodyPr/>
          <a:lstStyle/>
          <a:p>
            <a:pPr lvl="0" defTabSz="914400">
              <a:lnSpc>
                <a:spcPct val="90000"/>
              </a:lnSpc>
              <a:spcAft>
                <a:spcPts val="1200"/>
              </a:spcAft>
              <a:buSzTx/>
              <a:defRPr/>
            </a:pPr>
            <a:r>
              <a:rPr lang="en-US" sz="1600" spc="0" dirty="0">
                <a:solidFill>
                  <a:srgbClr val="FFFFFF"/>
                </a:solidFill>
                <a:latin typeface="Segoe UI"/>
              </a:rPr>
              <a:t>Azure Policy</a:t>
            </a:r>
          </a:p>
          <a:p>
            <a:pPr lvl="0" defTabSz="914400">
              <a:lnSpc>
                <a:spcPct val="90000"/>
              </a:lnSpc>
              <a:spcAft>
                <a:spcPts val="1200"/>
              </a:spcAft>
              <a:buSzTx/>
              <a:defRPr/>
            </a:pPr>
            <a:r>
              <a:rPr lang="en-US" sz="1600" spc="0" dirty="0">
                <a:solidFill>
                  <a:srgbClr val="FFFFFF"/>
                </a:solidFill>
                <a:latin typeface="Segoe UI"/>
              </a:rPr>
              <a:t>Azure Cost Management</a:t>
            </a:r>
          </a:p>
          <a:p>
            <a:pPr lvl="0" defTabSz="914400">
              <a:lnSpc>
                <a:spcPct val="90000"/>
              </a:lnSpc>
              <a:spcAft>
                <a:spcPts val="1200"/>
              </a:spcAft>
              <a:buSzTx/>
              <a:defRPr/>
            </a:pPr>
            <a:r>
              <a:rPr lang="en-US" sz="1600" spc="0" dirty="0">
                <a:solidFill>
                  <a:srgbClr val="FFFFFF"/>
                </a:solidFill>
                <a:latin typeface="Segoe UI"/>
              </a:rPr>
              <a:t>Azure Advisor</a:t>
            </a:r>
          </a:p>
          <a:p>
            <a:pPr lvl="0" defTabSz="914400">
              <a:lnSpc>
                <a:spcPct val="90000"/>
              </a:lnSpc>
              <a:spcAft>
                <a:spcPts val="1200"/>
              </a:spcAft>
              <a:buSzTx/>
              <a:defRPr/>
            </a:pPr>
            <a:r>
              <a:rPr lang="en-US" sz="1600" spc="0" dirty="0">
                <a:solidFill>
                  <a:srgbClr val="FFFFFF"/>
                </a:solidFill>
                <a:latin typeface="Segoe UI"/>
              </a:rPr>
              <a:t>Azure Portal</a:t>
            </a:r>
          </a:p>
          <a:p>
            <a:pPr lvl="0" defTabSz="914400">
              <a:lnSpc>
                <a:spcPct val="90000"/>
              </a:lnSpc>
              <a:spcAft>
                <a:spcPts val="1200"/>
              </a:spcAft>
              <a:buSzTx/>
              <a:defRPr/>
            </a:pPr>
            <a:r>
              <a:rPr lang="en-US" sz="1600" spc="0" dirty="0">
                <a:solidFill>
                  <a:srgbClr val="FFFFFF"/>
                </a:solidFill>
                <a:latin typeface="Segoe UI"/>
              </a:rPr>
              <a:t>Azure EA Content Pack</a:t>
            </a:r>
            <a:endParaRPr lang="en-US" dirty="0"/>
          </a:p>
        </p:txBody>
      </p:sp>
    </p:spTree>
    <p:extLst>
      <p:ext uri="{BB962C8B-B14F-4D97-AF65-F5344CB8AC3E}">
        <p14:creationId xmlns:p14="http://schemas.microsoft.com/office/powerpoint/2010/main" val="17691878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6" y="622077"/>
            <a:ext cx="2736656" cy="466487"/>
          </a:xfrm>
        </p:spPr>
        <p:txBody>
          <a:bodyPr/>
          <a:lstStyle/>
          <a:p>
            <a:r>
              <a:rPr lang="en-US" dirty="0"/>
              <a:t>Security baseline</a:t>
            </a:r>
          </a:p>
        </p:txBody>
      </p:sp>
      <p:sp>
        <p:nvSpPr>
          <p:cNvPr id="3" name="Text Placeholder 2"/>
          <p:cNvSpPr>
            <a:spLocks noGrp="1"/>
          </p:cNvSpPr>
          <p:nvPr>
            <p:ph sz="quarter" idx="10"/>
          </p:nvPr>
        </p:nvSpPr>
        <p:spPr>
          <a:xfrm>
            <a:off x="455989" y="1203859"/>
            <a:ext cx="6830483" cy="709347"/>
          </a:xfrm>
        </p:spPr>
        <p:txBody>
          <a:bodyPr/>
          <a:lstStyle/>
          <a:p>
            <a:pPr marL="0" indent="0">
              <a:lnSpc>
                <a:spcPts val="2353"/>
              </a:lnSpc>
              <a:buNone/>
            </a:pPr>
            <a:r>
              <a:rPr lang="en-US" sz="1960" spc="0" dirty="0">
                <a:latin typeface="+mn-lt"/>
              </a:rPr>
              <a:t>Establish policies to protect your network, assets, and data –</a:t>
            </a:r>
          </a:p>
          <a:p>
            <a:pPr marL="0" indent="0">
              <a:lnSpc>
                <a:spcPts val="2353"/>
              </a:lnSpc>
              <a:buNone/>
            </a:pPr>
            <a:r>
              <a:rPr lang="en-US" sz="1960" spc="0" dirty="0">
                <a:latin typeface="+mn-lt"/>
              </a:rPr>
              <a:t>residing on cloud provider platform(s).</a:t>
            </a:r>
          </a:p>
        </p:txBody>
      </p:sp>
      <p:sp>
        <p:nvSpPr>
          <p:cNvPr id="2" name="Content Placeholder 1">
            <a:extLst>
              <a:ext uri="{FF2B5EF4-FFF2-40B4-BE49-F238E27FC236}">
                <a16:creationId xmlns:a16="http://schemas.microsoft.com/office/drawing/2014/main" id="{0920B9A7-B064-4749-AD90-71BD4B09C00C}"/>
              </a:ext>
            </a:extLst>
          </p:cNvPr>
          <p:cNvSpPr>
            <a:spLocks noGrp="1"/>
          </p:cNvSpPr>
          <p:nvPr>
            <p:ph sz="quarter" idx="11"/>
          </p:nvPr>
        </p:nvSpPr>
        <p:spPr>
          <a:xfrm>
            <a:off x="455989" y="2253184"/>
            <a:ext cx="6702947" cy="1512231"/>
          </a:xfrm>
        </p:spPr>
        <p:txBody>
          <a:bodyPr/>
          <a:lstStyle/>
          <a:p>
            <a:pPr lvl="0" defTabSz="914400">
              <a:lnSpc>
                <a:spcPct val="90000"/>
              </a:lnSpc>
              <a:spcAft>
                <a:spcPts val="800"/>
              </a:spcAft>
              <a:buSzTx/>
              <a:defRPr/>
            </a:pPr>
            <a:r>
              <a:rPr lang="en-US" sz="1600" spc="0" dirty="0">
                <a:solidFill>
                  <a:srgbClr val="0078D3"/>
                </a:solidFill>
              </a:rPr>
              <a:t>Document risks, business tolerance, and mitigation strategies related to the security of:</a:t>
            </a:r>
          </a:p>
          <a:p>
            <a:pPr marL="457200" lvl="1" indent="-225425" defTabSz="914400">
              <a:lnSpc>
                <a:spcPct val="90000"/>
              </a:lnSpc>
              <a:spcAft>
                <a:spcPts val="800"/>
              </a:spcAft>
              <a:buSzTx/>
              <a:buFont typeface="Arial" panose="020B0604020202020204" pitchFamily="34" charset="0"/>
              <a:buChar char="•"/>
              <a:defRPr/>
            </a:pPr>
            <a:r>
              <a:rPr lang="en-US" sz="1400" dirty="0">
                <a:latin typeface="Segoe UI Semibold"/>
              </a:rPr>
              <a:t>Data and assets:</a:t>
            </a:r>
            <a:r>
              <a:rPr lang="en-US" sz="1400" dirty="0"/>
              <a:t> develop clear, simple, and well-communicated guidelines to identify, protect, and monitor the most important data assets </a:t>
            </a:r>
          </a:p>
          <a:p>
            <a:pPr marL="457200" lvl="1" indent="-225425" defTabSz="914400">
              <a:lnSpc>
                <a:spcPct val="90000"/>
              </a:lnSpc>
              <a:spcAft>
                <a:spcPts val="800"/>
              </a:spcAft>
              <a:buSzTx/>
              <a:buFont typeface="Arial" panose="020B0604020202020204" pitchFamily="34" charset="0"/>
              <a:buChar char="•"/>
              <a:defRPr/>
            </a:pPr>
            <a:r>
              <a:rPr lang="en-US" sz="1400" dirty="0">
                <a:latin typeface="Segoe UI Semibold"/>
              </a:rPr>
              <a:t>Network:</a:t>
            </a:r>
            <a:r>
              <a:rPr lang="en-US" sz="1400" dirty="0"/>
              <a:t> control and monitor any allowed communication between </a:t>
            </a:r>
            <a:br>
              <a:rPr lang="en-US" sz="1400" dirty="0"/>
            </a:br>
            <a:r>
              <a:rPr lang="en-US" sz="1400" dirty="0"/>
              <a:t>on-premises environment and cloud workloads.</a:t>
            </a:r>
          </a:p>
        </p:txBody>
      </p:sp>
      <p:sp>
        <p:nvSpPr>
          <p:cNvPr id="6" name="Content Placeholder 5">
            <a:extLst>
              <a:ext uri="{FF2B5EF4-FFF2-40B4-BE49-F238E27FC236}">
                <a16:creationId xmlns:a16="http://schemas.microsoft.com/office/drawing/2014/main" id="{F53DBF87-C30D-42F4-B10E-3FA8C7A419CF}"/>
              </a:ext>
            </a:extLst>
          </p:cNvPr>
          <p:cNvSpPr>
            <a:spLocks noGrp="1"/>
          </p:cNvSpPr>
          <p:nvPr>
            <p:ph sz="quarter" idx="13"/>
          </p:nvPr>
        </p:nvSpPr>
        <p:spPr>
          <a:xfrm>
            <a:off x="455989" y="3764889"/>
            <a:ext cx="6830483" cy="3022771"/>
          </a:xfrm>
        </p:spPr>
        <p:txBody>
          <a:bodyPr/>
          <a:lstStyle/>
          <a:p>
            <a:pPr lvl="0" defTabSz="914400">
              <a:lnSpc>
                <a:spcPct val="90000"/>
              </a:lnSpc>
              <a:spcAft>
                <a:spcPts val="900"/>
              </a:spcAft>
              <a:buSzTx/>
              <a:defRPr/>
            </a:pPr>
            <a:r>
              <a:rPr lang="en-US" sz="1600" spc="0" dirty="0">
                <a:solidFill>
                  <a:srgbClr val="0078D3"/>
                </a:solidFill>
              </a:rPr>
              <a:t>Implement these best practices for corporate policy:</a:t>
            </a:r>
          </a:p>
          <a:p>
            <a:pPr marL="457200" lvl="1" indent="-225425" defTabSz="914400">
              <a:lnSpc>
                <a:spcPct val="89000"/>
              </a:lnSpc>
              <a:spcAft>
                <a:spcPts val="800"/>
              </a:spcAft>
              <a:buSzTx/>
              <a:buFont typeface="Arial" panose="020B0604020202020204" pitchFamily="34" charset="0"/>
              <a:buChar char="•"/>
              <a:defRPr/>
            </a:pPr>
            <a:r>
              <a:rPr lang="en-US" sz="1400" dirty="0">
                <a:latin typeface="Segoe UI Semibold"/>
              </a:rPr>
              <a:t>Network requirements:</a:t>
            </a:r>
            <a:r>
              <a:rPr lang="en-US" sz="1400" dirty="0"/>
              <a:t> on-premises networks must be secured against potential unauthorized access from cloud-based resources. </a:t>
            </a:r>
          </a:p>
          <a:p>
            <a:pPr marL="457200" lvl="1" indent="-225425" defTabSz="914400">
              <a:lnSpc>
                <a:spcPct val="89000"/>
              </a:lnSpc>
              <a:spcAft>
                <a:spcPts val="900"/>
              </a:spcAft>
              <a:buSzTx/>
              <a:buFont typeface="Arial" panose="020B0604020202020204" pitchFamily="34" charset="0"/>
              <a:buChar char="•"/>
              <a:defRPr/>
            </a:pPr>
            <a:r>
              <a:rPr lang="en-US" sz="1400" dirty="0">
                <a:latin typeface="Segoe UI Semibold"/>
              </a:rPr>
              <a:t>Hybrid identity strategies:</a:t>
            </a:r>
            <a:r>
              <a:rPr lang="en-US" sz="1400" dirty="0"/>
              <a:t> a key factor in structuring cloud-based identity services is the level of integration required with existing on-premises identity infrastructure.</a:t>
            </a:r>
          </a:p>
          <a:p>
            <a:pPr marL="457200" lvl="1" indent="-225425" defTabSz="914400">
              <a:lnSpc>
                <a:spcPct val="88000"/>
              </a:lnSpc>
              <a:spcAft>
                <a:spcPts val="900"/>
              </a:spcAft>
              <a:buSzTx/>
              <a:buFont typeface="Arial" panose="020B0604020202020204" pitchFamily="34" charset="0"/>
              <a:buChar char="•"/>
              <a:defRPr/>
            </a:pPr>
            <a:r>
              <a:rPr lang="en-US" sz="1400" dirty="0">
                <a:latin typeface="Segoe UI Semibold"/>
              </a:rPr>
              <a:t>Encryption: </a:t>
            </a:r>
            <a:r>
              <a:rPr lang="en-US" sz="1400" dirty="0"/>
              <a:t>encryption mechanisms vary in cost and complexity, and both technical and policy requirements and can influence decisions on how encryption is applied and how to store and manage critical secrets and keys</a:t>
            </a:r>
          </a:p>
          <a:p>
            <a:pPr marL="457200" lvl="1" indent="-225425" defTabSz="914400">
              <a:lnSpc>
                <a:spcPct val="88000"/>
              </a:lnSpc>
              <a:spcAft>
                <a:spcPts val="800"/>
              </a:spcAft>
              <a:buSzTx/>
              <a:buFont typeface="Arial" panose="020B0604020202020204" pitchFamily="34" charset="0"/>
              <a:buChar char="•"/>
              <a:defRPr/>
            </a:pPr>
            <a:r>
              <a:rPr lang="en-US" sz="1400" dirty="0">
                <a:latin typeface="Segoe UI Semibold"/>
              </a:rPr>
              <a:t>Security Baseline policies: </a:t>
            </a:r>
            <a:r>
              <a:rPr lang="en-US" sz="1400" dirty="0"/>
              <a:t>processes that manage updates to security policy based on inputs from stakeholders. (e.g., initial risk assessment and planning, deployment planning and testing, and quarterly review and planning)</a:t>
            </a:r>
            <a:endParaRPr lang="en-US" dirty="0"/>
          </a:p>
        </p:txBody>
      </p:sp>
      <p:grpSp>
        <p:nvGrpSpPr>
          <p:cNvPr id="17" name="Group 16">
            <a:extLst>
              <a:ext uri="{FF2B5EF4-FFF2-40B4-BE49-F238E27FC236}">
                <a16:creationId xmlns:a16="http://schemas.microsoft.com/office/drawing/2014/main" id="{73E1A715-0236-4F2D-B79A-4BD27A6408DE}"/>
              </a:ext>
              <a:ext uri="{C183D7F6-B498-43B3-948B-1728B52AA6E4}">
                <adec:decorative xmlns:adec="http://schemas.microsoft.com/office/drawing/2017/decorative" val="1"/>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52410595-46B7-4D51-9C92-DBD09A1203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AC5E563C-84EC-484E-8084-180A7D9B569C}"/>
                </a:ext>
                <a:ext uri="{C183D7F6-B498-43B3-948B-1728B52AA6E4}">
                  <adec:decorative xmlns:adec="http://schemas.microsoft.com/office/drawing/2017/decorative" val="1"/>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Content Placeholder 4">
            <a:extLst>
              <a:ext uri="{FF2B5EF4-FFF2-40B4-BE49-F238E27FC236}">
                <a16:creationId xmlns:a16="http://schemas.microsoft.com/office/drawing/2014/main" id="{941EF98C-A9FB-4969-8902-A652AF93E42D}"/>
              </a:ext>
            </a:extLst>
          </p:cNvPr>
          <p:cNvSpPr>
            <a:spLocks noGrp="1"/>
          </p:cNvSpPr>
          <p:nvPr>
            <p:ph sz="quarter" idx="12"/>
          </p:nvPr>
        </p:nvSpPr>
        <p:spPr>
          <a:xfrm>
            <a:off x="8848235" y="2278206"/>
            <a:ext cx="2366962" cy="727763"/>
          </a:xfrm>
        </p:spPr>
        <p:txBody>
          <a:bodyPr/>
          <a:lstStyle/>
          <a:p>
            <a:pPr lvl="0" defTabSz="914400">
              <a:lnSpc>
                <a:spcPct val="90000"/>
              </a:lnSpc>
              <a:spcAft>
                <a:spcPts val="600"/>
              </a:spcAft>
              <a:buSzTx/>
              <a:defRPr/>
            </a:pPr>
            <a:r>
              <a:rPr lang="en-US" sz="1961" spc="0" dirty="0">
                <a:solidFill>
                  <a:srgbClr val="FFFFFF"/>
                </a:solidFill>
              </a:rPr>
              <a:t>Azure tools and services</a:t>
            </a:r>
            <a:endParaRPr lang="en-US" dirty="0"/>
          </a:p>
        </p:txBody>
      </p:sp>
      <p:cxnSp>
        <p:nvCxnSpPr>
          <p:cNvPr id="16" name="Straight Connector 15">
            <a:extLst>
              <a:ext uri="{FF2B5EF4-FFF2-40B4-BE49-F238E27FC236}">
                <a16:creationId xmlns:a16="http://schemas.microsoft.com/office/drawing/2014/main" id="{AC7E4E89-8C06-477C-A597-E38A1F37DE50}"/>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AEA5A27-E95B-4DEA-9CFB-4500386B6355}"/>
              </a:ext>
            </a:extLst>
          </p:cNvPr>
          <p:cNvSpPr>
            <a:spLocks noGrp="1"/>
          </p:cNvSpPr>
          <p:nvPr>
            <p:ph sz="quarter" idx="14"/>
          </p:nvPr>
        </p:nvSpPr>
        <p:spPr>
          <a:xfrm>
            <a:off x="8848235" y="3536221"/>
            <a:ext cx="2235200" cy="3034677"/>
          </a:xfrm>
        </p:spPr>
        <p:txBody>
          <a:bodyPr/>
          <a:lstStyle/>
          <a:p>
            <a:pPr lvl="0" defTabSz="914400">
              <a:lnSpc>
                <a:spcPct val="90000"/>
              </a:lnSpc>
              <a:spcAft>
                <a:spcPts val="1200"/>
              </a:spcAft>
              <a:buSzTx/>
              <a:defRPr/>
            </a:pPr>
            <a:r>
              <a:rPr lang="en-US" sz="1600" spc="0" dirty="0">
                <a:solidFill>
                  <a:srgbClr val="FFFFFF"/>
                </a:solidFill>
                <a:latin typeface="Segoe UI"/>
              </a:rPr>
              <a:t>Azure Policy</a:t>
            </a:r>
          </a:p>
          <a:p>
            <a:pPr lvl="0" defTabSz="914400">
              <a:lnSpc>
                <a:spcPct val="90000"/>
              </a:lnSpc>
              <a:spcAft>
                <a:spcPts val="1200"/>
              </a:spcAft>
              <a:buSzTx/>
              <a:defRPr/>
            </a:pPr>
            <a:r>
              <a:rPr lang="en-US" sz="1600" spc="0" dirty="0">
                <a:solidFill>
                  <a:srgbClr val="FFFFFF"/>
                </a:solidFill>
                <a:latin typeface="Segoe UI"/>
              </a:rPr>
              <a:t>Azure Security Center</a:t>
            </a:r>
          </a:p>
          <a:p>
            <a:pPr lvl="0" defTabSz="914400">
              <a:lnSpc>
                <a:spcPct val="90000"/>
              </a:lnSpc>
              <a:spcAft>
                <a:spcPts val="1200"/>
              </a:spcAft>
              <a:buSzTx/>
              <a:defRPr/>
            </a:pPr>
            <a:r>
              <a:rPr lang="en-US" sz="1600" spc="0" dirty="0">
                <a:solidFill>
                  <a:srgbClr val="FFFFFF"/>
                </a:solidFill>
                <a:latin typeface="Segoe UI"/>
              </a:rPr>
              <a:t>Azure Sentinel</a:t>
            </a:r>
          </a:p>
          <a:p>
            <a:pPr lvl="0" defTabSz="914400">
              <a:lnSpc>
                <a:spcPct val="90000"/>
              </a:lnSpc>
              <a:spcAft>
                <a:spcPts val="1200"/>
              </a:spcAft>
              <a:buSzTx/>
              <a:defRPr/>
            </a:pPr>
            <a:r>
              <a:rPr lang="en-US" sz="1600" spc="0" dirty="0">
                <a:solidFill>
                  <a:srgbClr val="FFFFFF"/>
                </a:solidFill>
                <a:latin typeface="Segoe UI"/>
              </a:rPr>
              <a:t>Subscription Design</a:t>
            </a:r>
          </a:p>
          <a:p>
            <a:pPr lvl="0" defTabSz="914400">
              <a:lnSpc>
                <a:spcPct val="90000"/>
              </a:lnSpc>
              <a:spcAft>
                <a:spcPts val="1200"/>
              </a:spcAft>
              <a:buSzTx/>
              <a:defRPr/>
            </a:pPr>
            <a:r>
              <a:rPr lang="en-US" sz="1600" spc="0" dirty="0">
                <a:solidFill>
                  <a:srgbClr val="FFFFFF"/>
                </a:solidFill>
                <a:latin typeface="Segoe UI"/>
              </a:rPr>
              <a:t>Encryption</a:t>
            </a:r>
          </a:p>
          <a:p>
            <a:pPr lvl="0" defTabSz="914400">
              <a:lnSpc>
                <a:spcPct val="90000"/>
              </a:lnSpc>
              <a:spcAft>
                <a:spcPts val="1200"/>
              </a:spcAft>
              <a:buSzTx/>
              <a:defRPr/>
            </a:pPr>
            <a:r>
              <a:rPr lang="en-US" sz="1600" spc="0" dirty="0">
                <a:solidFill>
                  <a:srgbClr val="FFFFFF"/>
                </a:solidFill>
                <a:latin typeface="Segoe UI"/>
              </a:rPr>
              <a:t>Hybrid Identity</a:t>
            </a:r>
          </a:p>
          <a:p>
            <a:pPr lvl="0" defTabSz="914400">
              <a:lnSpc>
                <a:spcPct val="90000"/>
              </a:lnSpc>
              <a:spcAft>
                <a:spcPts val="1200"/>
              </a:spcAft>
              <a:buSzTx/>
              <a:defRPr/>
            </a:pPr>
            <a:r>
              <a:rPr lang="en-US" sz="1600" spc="0" dirty="0">
                <a:solidFill>
                  <a:srgbClr val="FFFFFF"/>
                </a:solidFill>
                <a:latin typeface="Segoe UI"/>
              </a:rPr>
              <a:t>Azure Networking</a:t>
            </a:r>
          </a:p>
          <a:p>
            <a:pPr lvl="0" defTabSz="914400">
              <a:lnSpc>
                <a:spcPct val="90000"/>
              </a:lnSpc>
              <a:spcAft>
                <a:spcPts val="1200"/>
              </a:spcAft>
              <a:buSzTx/>
              <a:defRPr/>
            </a:pPr>
            <a:r>
              <a:rPr lang="en-US" sz="1600" spc="0" dirty="0">
                <a:solidFill>
                  <a:srgbClr val="FFFFFF"/>
                </a:solidFill>
                <a:latin typeface="Segoe UI"/>
              </a:rPr>
              <a:t>Azure Automation</a:t>
            </a:r>
            <a:endParaRPr lang="en-US" dirty="0"/>
          </a:p>
        </p:txBody>
      </p:sp>
    </p:spTree>
    <p:extLst>
      <p:ext uri="{BB962C8B-B14F-4D97-AF65-F5344CB8AC3E}">
        <p14:creationId xmlns:p14="http://schemas.microsoft.com/office/powerpoint/2010/main" val="38604226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6" y="620428"/>
            <a:ext cx="3448348" cy="506812"/>
          </a:xfrm>
        </p:spPr>
        <p:txBody>
          <a:bodyPr/>
          <a:lstStyle/>
          <a:p>
            <a:r>
              <a:rPr lang="en-US" dirty="0"/>
              <a:t>Resource consistency</a:t>
            </a:r>
          </a:p>
        </p:txBody>
      </p:sp>
      <p:sp>
        <p:nvSpPr>
          <p:cNvPr id="3" name="Text Placeholder 2"/>
          <p:cNvSpPr>
            <a:spLocks noGrp="1"/>
          </p:cNvSpPr>
          <p:nvPr>
            <p:ph sz="quarter" idx="10"/>
          </p:nvPr>
        </p:nvSpPr>
        <p:spPr>
          <a:xfrm>
            <a:off x="455996" y="1202356"/>
            <a:ext cx="7603481" cy="797732"/>
          </a:xfrm>
        </p:spPr>
        <p:txBody>
          <a:bodyPr/>
          <a:lstStyle/>
          <a:p>
            <a:pPr marL="0" indent="0">
              <a:lnSpc>
                <a:spcPts val="2353"/>
              </a:lnSpc>
              <a:buNone/>
            </a:pPr>
            <a:r>
              <a:rPr lang="en-US" sz="1960" spc="0" dirty="0">
                <a:latin typeface="+mn-lt"/>
              </a:rPr>
              <a:t>Implement the foundation for governance best practices –</a:t>
            </a:r>
          </a:p>
          <a:p>
            <a:pPr marL="0" indent="0">
              <a:lnSpc>
                <a:spcPts val="2353"/>
              </a:lnSpc>
              <a:buNone/>
            </a:pPr>
            <a:r>
              <a:rPr lang="en-US" sz="1960" spc="0" dirty="0">
                <a:latin typeface="+mn-lt"/>
              </a:rPr>
              <a:t>with correct resource organization.</a:t>
            </a:r>
          </a:p>
        </p:txBody>
      </p:sp>
      <p:sp>
        <p:nvSpPr>
          <p:cNvPr id="6" name="Content Placeholder 5">
            <a:extLst>
              <a:ext uri="{FF2B5EF4-FFF2-40B4-BE49-F238E27FC236}">
                <a16:creationId xmlns:a16="http://schemas.microsoft.com/office/drawing/2014/main" id="{011FB80C-C867-4B29-8D3E-E28643E8C60D}"/>
              </a:ext>
            </a:extLst>
          </p:cNvPr>
          <p:cNvSpPr>
            <a:spLocks noGrp="1"/>
          </p:cNvSpPr>
          <p:nvPr>
            <p:ph sz="quarter" idx="12"/>
          </p:nvPr>
        </p:nvSpPr>
        <p:spPr>
          <a:xfrm>
            <a:off x="427038" y="2457560"/>
            <a:ext cx="6828255" cy="971440"/>
          </a:xfrm>
        </p:spPr>
        <p:txBody>
          <a:bodyPr/>
          <a:lstStyle/>
          <a:p>
            <a:pPr lvl="1" defTabSz="914400">
              <a:lnSpc>
                <a:spcPct val="90000"/>
              </a:lnSpc>
              <a:spcAft>
                <a:spcPts val="800"/>
              </a:spcAft>
              <a:buSzTx/>
              <a:defRPr/>
            </a:pPr>
            <a:r>
              <a:rPr lang="en-US" sz="1600" dirty="0">
                <a:solidFill>
                  <a:srgbClr val="0078D3"/>
                </a:solidFill>
                <a:latin typeface="Segoe UI Semibold"/>
              </a:rPr>
              <a:t>Define Azure Management Groups &amp; Subscriptions model and RACI</a:t>
            </a:r>
          </a:p>
          <a:p>
            <a:pPr marL="457200" lvl="1" indent="-225425" defTabSz="914400">
              <a:lnSpc>
                <a:spcPct val="90000"/>
              </a:lnSpc>
              <a:spcAft>
                <a:spcPts val="800"/>
              </a:spcAft>
              <a:buSzTx/>
              <a:buFont typeface="Arial" panose="020B0604020202020204" pitchFamily="34" charset="0"/>
              <a:buChar char="•"/>
              <a:defRPr/>
            </a:pPr>
            <a:r>
              <a:rPr lang="en-US" sz="1400" dirty="0"/>
              <a:t>To reflect security, operations and business/accounting hierarchies</a:t>
            </a:r>
          </a:p>
          <a:p>
            <a:pPr marL="457200" lvl="1" indent="-225425" defTabSz="914400">
              <a:lnSpc>
                <a:spcPct val="90000"/>
              </a:lnSpc>
              <a:spcAft>
                <a:spcPts val="800"/>
              </a:spcAft>
              <a:buSzTx/>
              <a:buFont typeface="Arial" panose="020B0604020202020204" pitchFamily="34" charset="0"/>
              <a:buChar char="•"/>
              <a:defRPr/>
            </a:pPr>
            <a:r>
              <a:rPr lang="en-US" sz="1400" dirty="0"/>
              <a:t>To group similar resources into logical collections</a:t>
            </a:r>
            <a:endParaRPr lang="en-US" dirty="0"/>
          </a:p>
        </p:txBody>
      </p:sp>
      <p:sp>
        <p:nvSpPr>
          <p:cNvPr id="2" name="Content Placeholder 1">
            <a:extLst>
              <a:ext uri="{FF2B5EF4-FFF2-40B4-BE49-F238E27FC236}">
                <a16:creationId xmlns:a16="http://schemas.microsoft.com/office/drawing/2014/main" id="{ADD3F2B6-7AD5-453B-B367-2372EE552F45}"/>
              </a:ext>
            </a:extLst>
          </p:cNvPr>
          <p:cNvSpPr>
            <a:spLocks noGrp="1"/>
          </p:cNvSpPr>
          <p:nvPr>
            <p:ph sz="quarter" idx="11"/>
          </p:nvPr>
        </p:nvSpPr>
        <p:spPr>
          <a:xfrm>
            <a:off x="427038" y="3356463"/>
            <a:ext cx="7078662" cy="715581"/>
          </a:xfrm>
        </p:spPr>
        <p:txBody>
          <a:bodyPr/>
          <a:lstStyle/>
          <a:p>
            <a:pPr lvl="1" defTabSz="914400">
              <a:lnSpc>
                <a:spcPct val="90000"/>
              </a:lnSpc>
              <a:spcAft>
                <a:spcPts val="900"/>
              </a:spcAft>
              <a:buSzTx/>
              <a:defRPr/>
            </a:pPr>
            <a:r>
              <a:rPr lang="en-US" sz="1600" dirty="0">
                <a:solidFill>
                  <a:srgbClr val="0078D3"/>
                </a:solidFill>
                <a:latin typeface="Segoe UI Semibold"/>
              </a:rPr>
              <a:t>Define resource consistency roles &amp; responsibilities </a:t>
            </a:r>
          </a:p>
          <a:p>
            <a:pPr marL="457200" lvl="1" indent="-225425" defTabSz="914400">
              <a:lnSpc>
                <a:spcPct val="90000"/>
              </a:lnSpc>
              <a:spcAft>
                <a:spcPts val="800"/>
              </a:spcAft>
              <a:buSzTx/>
              <a:buFont typeface="Arial" panose="020B0604020202020204" pitchFamily="34" charset="0"/>
              <a:buChar char="•"/>
              <a:defRPr/>
            </a:pPr>
            <a:r>
              <a:rPr lang="en-US" sz="1400" dirty="0"/>
              <a:t>To further group applications or workloads into deployment and operations units</a:t>
            </a:r>
            <a:endParaRPr lang="en-US" dirty="0"/>
          </a:p>
        </p:txBody>
      </p:sp>
      <p:sp>
        <p:nvSpPr>
          <p:cNvPr id="7" name="Content Placeholder 6">
            <a:extLst>
              <a:ext uri="{FF2B5EF4-FFF2-40B4-BE49-F238E27FC236}">
                <a16:creationId xmlns:a16="http://schemas.microsoft.com/office/drawing/2014/main" id="{6E13FED9-FBB5-4F76-81B8-D500F515BFCB}"/>
              </a:ext>
            </a:extLst>
          </p:cNvPr>
          <p:cNvSpPr>
            <a:spLocks noGrp="1"/>
          </p:cNvSpPr>
          <p:nvPr>
            <p:ph sz="quarter" idx="13"/>
          </p:nvPr>
        </p:nvSpPr>
        <p:spPr>
          <a:xfrm>
            <a:off x="427038" y="3976817"/>
            <a:ext cx="3684220" cy="2172390"/>
          </a:xfrm>
        </p:spPr>
        <p:txBody>
          <a:bodyPr/>
          <a:lstStyle/>
          <a:p>
            <a:pPr lvl="1" defTabSz="914400">
              <a:lnSpc>
                <a:spcPct val="90000"/>
              </a:lnSpc>
              <a:spcAft>
                <a:spcPts val="700"/>
              </a:spcAft>
              <a:buSzTx/>
              <a:defRPr/>
            </a:pPr>
            <a:r>
              <a:rPr lang="en-US" sz="1600" dirty="0">
                <a:solidFill>
                  <a:srgbClr val="0078D3"/>
                </a:solidFill>
                <a:latin typeface="Segoe UI Semibold"/>
              </a:rPr>
              <a:t>Define Resource Consistency Policies </a:t>
            </a:r>
          </a:p>
          <a:p>
            <a:pPr marL="457200" lvl="1" indent="-225425" defTabSz="914400">
              <a:lnSpc>
                <a:spcPct val="90000"/>
              </a:lnSpc>
              <a:spcAft>
                <a:spcPts val="800"/>
              </a:spcAft>
              <a:buSzTx/>
              <a:buFont typeface="Arial" panose="020B0604020202020204" pitchFamily="34" charset="0"/>
              <a:buChar char="•"/>
              <a:defRPr/>
            </a:pPr>
            <a:r>
              <a:rPr lang="en-US" sz="1400" dirty="0"/>
              <a:t>Naming Conventions </a:t>
            </a:r>
          </a:p>
          <a:p>
            <a:pPr marL="457200" lvl="1" indent="-225425" defTabSz="914400">
              <a:lnSpc>
                <a:spcPct val="90000"/>
              </a:lnSpc>
              <a:spcAft>
                <a:spcPts val="900"/>
              </a:spcAft>
              <a:buSzTx/>
              <a:buFont typeface="Arial" panose="020B0604020202020204" pitchFamily="34" charset="0"/>
              <a:buChar char="•"/>
              <a:defRPr/>
            </a:pPr>
            <a:r>
              <a:rPr lang="en-US" sz="1400" dirty="0"/>
              <a:t>Tagging </a:t>
            </a:r>
          </a:p>
          <a:p>
            <a:pPr marL="457200" lvl="1" indent="-225425" defTabSz="914400">
              <a:lnSpc>
                <a:spcPct val="90000"/>
              </a:lnSpc>
              <a:spcAft>
                <a:spcPts val="700"/>
              </a:spcAft>
              <a:buSzTx/>
              <a:buFont typeface="Arial" panose="020B0604020202020204" pitchFamily="34" charset="0"/>
              <a:buChar char="•"/>
              <a:defRPr/>
            </a:pPr>
            <a:r>
              <a:rPr lang="en-US" sz="1400" dirty="0"/>
              <a:t>Allowed Locations </a:t>
            </a:r>
          </a:p>
          <a:p>
            <a:pPr marL="457200" lvl="1" indent="-225425" defTabSz="914400">
              <a:lnSpc>
                <a:spcPct val="90000"/>
              </a:lnSpc>
              <a:spcAft>
                <a:spcPts val="800"/>
              </a:spcAft>
              <a:buSzTx/>
              <a:buFont typeface="Arial" panose="020B0604020202020204" pitchFamily="34" charset="0"/>
              <a:buChar char="•"/>
              <a:defRPr/>
            </a:pPr>
            <a:r>
              <a:rPr lang="en-US" sz="1400" dirty="0"/>
              <a:t>Allowed Resource Types </a:t>
            </a:r>
          </a:p>
          <a:p>
            <a:pPr marL="457200" lvl="1" indent="-225425" defTabSz="914400">
              <a:lnSpc>
                <a:spcPct val="90000"/>
              </a:lnSpc>
              <a:spcAft>
                <a:spcPts val="800"/>
              </a:spcAft>
              <a:buSzTx/>
              <a:buFont typeface="Arial" panose="020B0604020202020204" pitchFamily="34" charset="0"/>
              <a:buChar char="•"/>
              <a:defRPr/>
            </a:pPr>
            <a:r>
              <a:rPr lang="en-US" sz="1400" dirty="0"/>
              <a:t>Allowed Extensions </a:t>
            </a:r>
          </a:p>
          <a:p>
            <a:pPr marL="457200" lvl="1" indent="-225425" defTabSz="914400">
              <a:lnSpc>
                <a:spcPct val="90000"/>
              </a:lnSpc>
              <a:spcAft>
                <a:spcPts val="800"/>
              </a:spcAft>
              <a:buSzTx/>
              <a:buFont typeface="Arial" panose="020B0604020202020204" pitchFamily="34" charset="0"/>
              <a:buChar char="•"/>
              <a:defRPr/>
            </a:pPr>
            <a:r>
              <a:rPr lang="en-US" sz="1400" dirty="0"/>
              <a:t>Auditing</a:t>
            </a:r>
            <a:endParaRPr lang="en-US" dirty="0"/>
          </a:p>
        </p:txBody>
      </p:sp>
      <p:grpSp>
        <p:nvGrpSpPr>
          <p:cNvPr id="17" name="Group 16">
            <a:extLst>
              <a:ext uri="{FF2B5EF4-FFF2-40B4-BE49-F238E27FC236}">
                <a16:creationId xmlns:a16="http://schemas.microsoft.com/office/drawing/2014/main" id="{B1777652-3652-4ACC-9E23-51E5C4450F1F}"/>
              </a:ext>
              <a:ext uri="{C183D7F6-B498-43B3-948B-1728B52AA6E4}">
                <adec:decorative xmlns:adec="http://schemas.microsoft.com/office/drawing/2017/decorative" val="1"/>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EC8EBB07-9FBC-460A-82EF-F6F724685FF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0D4136D9-638A-4F1D-A429-8EB838121EE6}"/>
                </a:ext>
                <a:ext uri="{C183D7F6-B498-43B3-948B-1728B52AA6E4}">
                  <adec:decorative xmlns:adec="http://schemas.microsoft.com/office/drawing/2017/decorative" val="1"/>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Content Placeholder 7">
            <a:extLst>
              <a:ext uri="{FF2B5EF4-FFF2-40B4-BE49-F238E27FC236}">
                <a16:creationId xmlns:a16="http://schemas.microsoft.com/office/drawing/2014/main" id="{0AED13CA-6FB0-42CC-8786-275CAE1F47DB}"/>
              </a:ext>
            </a:extLst>
          </p:cNvPr>
          <p:cNvSpPr>
            <a:spLocks noGrp="1"/>
          </p:cNvSpPr>
          <p:nvPr>
            <p:ph sz="quarter" idx="14"/>
          </p:nvPr>
        </p:nvSpPr>
        <p:spPr>
          <a:xfrm>
            <a:off x="8853265" y="2288344"/>
            <a:ext cx="2279650" cy="727763"/>
          </a:xfrm>
        </p:spPr>
        <p:txBody>
          <a:bodyPr/>
          <a:lstStyle/>
          <a:p>
            <a:pPr lvl="0" defTabSz="914400">
              <a:lnSpc>
                <a:spcPct val="90000"/>
              </a:lnSpc>
              <a:spcAft>
                <a:spcPts val="600"/>
              </a:spcAft>
              <a:buSzTx/>
              <a:defRPr/>
            </a:pPr>
            <a:r>
              <a:rPr lang="en-US" sz="1961" spc="0" dirty="0">
                <a:solidFill>
                  <a:srgbClr val="FFFFFF"/>
                </a:solidFill>
              </a:rPr>
              <a:t>Azure tools and services</a:t>
            </a:r>
            <a:endParaRPr lang="en-US" dirty="0"/>
          </a:p>
        </p:txBody>
      </p:sp>
      <p:cxnSp>
        <p:nvCxnSpPr>
          <p:cNvPr id="16" name="Straight Connector 15">
            <a:extLst>
              <a:ext uri="{FF2B5EF4-FFF2-40B4-BE49-F238E27FC236}">
                <a16:creationId xmlns:a16="http://schemas.microsoft.com/office/drawing/2014/main" id="{B23E7114-1303-4340-815A-C9CC6EBBB572}"/>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4D187930-7DCB-49BB-A70A-8F51EE85ACB9}"/>
              </a:ext>
            </a:extLst>
          </p:cNvPr>
          <p:cNvSpPr>
            <a:spLocks noGrp="1"/>
          </p:cNvSpPr>
          <p:nvPr>
            <p:ph sz="quarter" idx="15"/>
          </p:nvPr>
        </p:nvSpPr>
        <p:spPr>
          <a:xfrm>
            <a:off x="8853265" y="3538873"/>
            <a:ext cx="2914077" cy="2287169"/>
          </a:xfrm>
        </p:spPr>
        <p:txBody>
          <a:bodyPr/>
          <a:lstStyle/>
          <a:p>
            <a:pPr lvl="0" defTabSz="914400">
              <a:lnSpc>
                <a:spcPct val="90000"/>
              </a:lnSpc>
              <a:spcAft>
                <a:spcPts val="1200"/>
              </a:spcAft>
              <a:buSzTx/>
              <a:defRPr/>
            </a:pPr>
            <a:r>
              <a:rPr lang="en-US" sz="1600" spc="0" dirty="0">
                <a:solidFill>
                  <a:srgbClr val="FFFFFF"/>
                </a:solidFill>
                <a:latin typeface="Segoe UI"/>
              </a:rPr>
              <a:t>Azure Policy</a:t>
            </a:r>
          </a:p>
          <a:p>
            <a:pPr lvl="0" defTabSz="914400">
              <a:lnSpc>
                <a:spcPct val="90000"/>
              </a:lnSpc>
              <a:spcAft>
                <a:spcPts val="1200"/>
              </a:spcAft>
              <a:buSzTx/>
              <a:defRPr/>
            </a:pPr>
            <a:r>
              <a:rPr lang="en-US" sz="1600" spc="0" dirty="0">
                <a:solidFill>
                  <a:srgbClr val="FFFFFF"/>
                </a:solidFill>
                <a:latin typeface="Segoe UI"/>
              </a:rPr>
              <a:t>Azure Monitor</a:t>
            </a:r>
          </a:p>
          <a:p>
            <a:pPr lvl="0" defTabSz="914400">
              <a:lnSpc>
                <a:spcPct val="90000"/>
              </a:lnSpc>
              <a:spcAft>
                <a:spcPts val="1200"/>
              </a:spcAft>
              <a:buSzTx/>
              <a:defRPr/>
            </a:pPr>
            <a:r>
              <a:rPr lang="en-US" sz="1600" spc="0" dirty="0">
                <a:solidFill>
                  <a:srgbClr val="FFFFFF"/>
                </a:solidFill>
                <a:latin typeface="Segoe UI"/>
              </a:rPr>
              <a:t>Azure Advisor</a:t>
            </a:r>
          </a:p>
          <a:p>
            <a:pPr lvl="0" defTabSz="914400">
              <a:lnSpc>
                <a:spcPct val="90000"/>
              </a:lnSpc>
              <a:spcAft>
                <a:spcPts val="1200"/>
              </a:spcAft>
              <a:buSzTx/>
              <a:defRPr/>
            </a:pPr>
            <a:r>
              <a:rPr lang="en-US" sz="1600" spc="0" dirty="0">
                <a:solidFill>
                  <a:srgbClr val="FFFFFF"/>
                </a:solidFill>
                <a:latin typeface="Segoe UI"/>
              </a:rPr>
              <a:t>Resource Manager Templates</a:t>
            </a:r>
          </a:p>
          <a:p>
            <a:pPr lvl="0" defTabSz="914400">
              <a:lnSpc>
                <a:spcPct val="90000"/>
              </a:lnSpc>
              <a:spcAft>
                <a:spcPts val="1200"/>
              </a:spcAft>
              <a:buSzTx/>
              <a:defRPr/>
            </a:pPr>
            <a:r>
              <a:rPr lang="en-US" sz="1600" spc="0" dirty="0">
                <a:solidFill>
                  <a:srgbClr val="FFFFFF"/>
                </a:solidFill>
                <a:latin typeface="Segoe UI"/>
              </a:rPr>
              <a:t>Resource Graph</a:t>
            </a:r>
          </a:p>
          <a:p>
            <a:pPr lvl="0" defTabSz="914400">
              <a:lnSpc>
                <a:spcPct val="90000"/>
              </a:lnSpc>
              <a:spcAft>
                <a:spcPts val="1200"/>
              </a:spcAft>
              <a:buSzTx/>
              <a:defRPr/>
            </a:pPr>
            <a:r>
              <a:rPr lang="en-US" sz="1600" spc="0" dirty="0">
                <a:solidFill>
                  <a:srgbClr val="FFFFFF"/>
                </a:solidFill>
                <a:latin typeface="Segoe UI"/>
              </a:rPr>
              <a:t>Management Groups</a:t>
            </a:r>
            <a:endParaRPr lang="en-US" dirty="0"/>
          </a:p>
        </p:txBody>
      </p:sp>
    </p:spTree>
    <p:extLst>
      <p:ext uri="{BB962C8B-B14F-4D97-AF65-F5344CB8AC3E}">
        <p14:creationId xmlns:p14="http://schemas.microsoft.com/office/powerpoint/2010/main" val="31963841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6" y="620428"/>
            <a:ext cx="2737148" cy="506812"/>
          </a:xfrm>
        </p:spPr>
        <p:txBody>
          <a:bodyPr/>
          <a:lstStyle/>
          <a:p>
            <a:r>
              <a:rPr lang="en-US" dirty="0"/>
              <a:t>Identity baseline</a:t>
            </a:r>
          </a:p>
        </p:txBody>
      </p:sp>
      <p:sp>
        <p:nvSpPr>
          <p:cNvPr id="3" name="Text Placeholder 2"/>
          <p:cNvSpPr>
            <a:spLocks noGrp="1"/>
          </p:cNvSpPr>
          <p:nvPr>
            <p:ph sz="quarter" idx="10"/>
          </p:nvPr>
        </p:nvSpPr>
        <p:spPr>
          <a:xfrm>
            <a:off x="455993" y="1205810"/>
            <a:ext cx="6265649" cy="780214"/>
          </a:xfrm>
        </p:spPr>
        <p:txBody>
          <a:bodyPr/>
          <a:lstStyle/>
          <a:p>
            <a:pPr>
              <a:lnSpc>
                <a:spcPts val="2353"/>
              </a:lnSpc>
            </a:pPr>
            <a:r>
              <a:rPr lang="en-US" sz="1961" spc="0" dirty="0">
                <a:latin typeface="+mn-lt"/>
              </a:rPr>
              <a:t>Protect your data and assets in the cloud –</a:t>
            </a:r>
          </a:p>
          <a:p>
            <a:pPr>
              <a:lnSpc>
                <a:spcPts val="2353"/>
              </a:lnSpc>
            </a:pPr>
            <a:r>
              <a:rPr lang="en-US" sz="1961" spc="0" dirty="0">
                <a:latin typeface="+mn-lt"/>
              </a:rPr>
              <a:t>implementing identity management and access control. </a:t>
            </a:r>
          </a:p>
        </p:txBody>
      </p:sp>
      <p:sp>
        <p:nvSpPr>
          <p:cNvPr id="2" name="Content Placeholder 1">
            <a:extLst>
              <a:ext uri="{FF2B5EF4-FFF2-40B4-BE49-F238E27FC236}">
                <a16:creationId xmlns:a16="http://schemas.microsoft.com/office/drawing/2014/main" id="{2A4B095C-9800-4575-84FB-45E6A21238C3}"/>
              </a:ext>
            </a:extLst>
          </p:cNvPr>
          <p:cNvSpPr>
            <a:spLocks noGrp="1"/>
          </p:cNvSpPr>
          <p:nvPr>
            <p:ph sz="quarter" idx="11"/>
          </p:nvPr>
        </p:nvSpPr>
        <p:spPr>
          <a:xfrm>
            <a:off x="455996" y="2361421"/>
            <a:ext cx="7118389" cy="1267134"/>
          </a:xfrm>
        </p:spPr>
        <p:txBody>
          <a:bodyPr/>
          <a:lstStyle/>
          <a:p>
            <a:pPr lvl="1" defTabSz="914400">
              <a:lnSpc>
                <a:spcPct val="90000"/>
              </a:lnSpc>
              <a:spcAft>
                <a:spcPts val="1200"/>
              </a:spcAft>
              <a:buSzTx/>
              <a:defRPr/>
            </a:pPr>
            <a:r>
              <a:rPr lang="en-US" sz="1600" dirty="0">
                <a:solidFill>
                  <a:srgbClr val="0078D3"/>
                </a:solidFill>
                <a:latin typeface="Segoe UI Semibold"/>
              </a:rPr>
              <a:t>Define Azure RBAC Model</a:t>
            </a:r>
          </a:p>
          <a:p>
            <a:pPr marL="457200" lvl="1" indent="-225425" defTabSz="914400">
              <a:lnSpc>
                <a:spcPct val="90000"/>
              </a:lnSpc>
              <a:spcAft>
                <a:spcPts val="1200"/>
              </a:spcAft>
              <a:buSzTx/>
              <a:buFont typeface="Arial" panose="020B0604020202020204" pitchFamily="34" charset="0"/>
              <a:buChar char="•"/>
              <a:defRPr/>
            </a:pPr>
            <a:r>
              <a:rPr lang="en-US" sz="1400" dirty="0"/>
              <a:t>Using RBAC can segregate duties within a team and grant only the amount of access to users that they need to perform their jobs. Instead of giving everybody unrestricted permissions in an Azure subscription or resources, only certain actions with narrow scope can be allowed.</a:t>
            </a:r>
            <a:endParaRPr lang="en-US" dirty="0"/>
          </a:p>
        </p:txBody>
      </p:sp>
      <p:sp>
        <p:nvSpPr>
          <p:cNvPr id="5" name="Content Placeholder 4">
            <a:extLst>
              <a:ext uri="{FF2B5EF4-FFF2-40B4-BE49-F238E27FC236}">
                <a16:creationId xmlns:a16="http://schemas.microsoft.com/office/drawing/2014/main" id="{0D9E0234-E801-4AE1-B50E-EFCCE8429938}"/>
              </a:ext>
            </a:extLst>
          </p:cNvPr>
          <p:cNvSpPr>
            <a:spLocks noGrp="1"/>
          </p:cNvSpPr>
          <p:nvPr>
            <p:ph sz="quarter" idx="12"/>
          </p:nvPr>
        </p:nvSpPr>
        <p:spPr>
          <a:xfrm>
            <a:off x="455993" y="3653653"/>
            <a:ext cx="7040182" cy="1502463"/>
          </a:xfrm>
        </p:spPr>
        <p:txBody>
          <a:bodyPr/>
          <a:lstStyle/>
          <a:p>
            <a:pPr lvl="1" defTabSz="914400">
              <a:lnSpc>
                <a:spcPct val="90000"/>
              </a:lnSpc>
              <a:spcAft>
                <a:spcPts val="1200"/>
              </a:spcAft>
              <a:buSzTx/>
              <a:defRPr/>
            </a:pPr>
            <a:r>
              <a:rPr lang="en-US" sz="1600" dirty="0">
                <a:solidFill>
                  <a:srgbClr val="0078D3"/>
                </a:solidFill>
                <a:latin typeface="Segoe UI Semibold"/>
              </a:rPr>
              <a:t>Define Azure Access Management Process and RACI</a:t>
            </a:r>
          </a:p>
          <a:p>
            <a:pPr marL="457200" lvl="1" indent="-225425" defTabSz="914400">
              <a:lnSpc>
                <a:spcPct val="90000"/>
              </a:lnSpc>
              <a:spcAft>
                <a:spcPts val="1300"/>
              </a:spcAft>
              <a:buSzTx/>
              <a:buFont typeface="Arial" panose="020B0604020202020204" pitchFamily="34" charset="0"/>
              <a:buChar char="•"/>
              <a:defRPr/>
            </a:pPr>
            <a:r>
              <a:rPr lang="en-US" sz="1400" dirty="0"/>
              <a:t>Several options are available for managing identity in a cloud environment which vary in cost and complexity. </a:t>
            </a:r>
          </a:p>
          <a:p>
            <a:pPr marL="457200" lvl="1" indent="-225425" defTabSz="914400">
              <a:lnSpc>
                <a:spcPct val="90000"/>
              </a:lnSpc>
              <a:spcAft>
                <a:spcPts val="1200"/>
              </a:spcAft>
              <a:buSzTx/>
              <a:buFont typeface="Arial" panose="020B0604020202020204" pitchFamily="34" charset="0"/>
              <a:buChar char="•"/>
              <a:defRPr/>
            </a:pPr>
            <a:r>
              <a:rPr lang="en-US" sz="1400" dirty="0"/>
              <a:t>A key factor in structuring your cloud-based identity services is the level of integration required with existing on-premises identity infrastructure.</a:t>
            </a:r>
            <a:endParaRPr lang="en-US" dirty="0"/>
          </a:p>
        </p:txBody>
      </p:sp>
      <p:sp>
        <p:nvSpPr>
          <p:cNvPr id="7" name="Content Placeholder 6">
            <a:extLst>
              <a:ext uri="{FF2B5EF4-FFF2-40B4-BE49-F238E27FC236}">
                <a16:creationId xmlns:a16="http://schemas.microsoft.com/office/drawing/2014/main" id="{64D3430B-C1D9-4CE5-A2D0-BCEE684517CE}"/>
              </a:ext>
            </a:extLst>
          </p:cNvPr>
          <p:cNvSpPr>
            <a:spLocks noGrp="1"/>
          </p:cNvSpPr>
          <p:nvPr>
            <p:ph sz="quarter" idx="14"/>
          </p:nvPr>
        </p:nvSpPr>
        <p:spPr>
          <a:xfrm>
            <a:off x="455993" y="5086499"/>
            <a:ext cx="5625821" cy="765357"/>
          </a:xfrm>
        </p:spPr>
        <p:txBody>
          <a:bodyPr/>
          <a:lstStyle/>
          <a:p>
            <a:pPr lvl="1" defTabSz="914400">
              <a:lnSpc>
                <a:spcPct val="90000"/>
              </a:lnSpc>
              <a:spcAft>
                <a:spcPts val="1200"/>
              </a:spcAft>
              <a:buSzTx/>
              <a:defRPr/>
            </a:pPr>
            <a:r>
              <a:rPr lang="en-US" sz="1600" dirty="0">
                <a:solidFill>
                  <a:srgbClr val="0078D3"/>
                </a:solidFill>
                <a:latin typeface="Segoe UI Semibold"/>
              </a:rPr>
              <a:t>Operationalize Azure Privileged Identity Management</a:t>
            </a:r>
          </a:p>
          <a:p>
            <a:pPr marL="457200" lvl="1" indent="-225425" defTabSz="914400">
              <a:lnSpc>
                <a:spcPct val="90000"/>
              </a:lnSpc>
              <a:spcAft>
                <a:spcPts val="1200"/>
              </a:spcAft>
              <a:buSzTx/>
              <a:buFont typeface="Arial" panose="020B0604020202020204" pitchFamily="34" charset="0"/>
              <a:buChar char="•"/>
              <a:defRPr/>
            </a:pPr>
            <a:r>
              <a:rPr lang="en-US" sz="1400" dirty="0"/>
              <a:t>Cloud-based identity management is an iterative process. </a:t>
            </a:r>
          </a:p>
        </p:txBody>
      </p:sp>
      <p:grpSp>
        <p:nvGrpSpPr>
          <p:cNvPr id="17" name="Group 16">
            <a:extLst>
              <a:ext uri="{FF2B5EF4-FFF2-40B4-BE49-F238E27FC236}">
                <a16:creationId xmlns:a16="http://schemas.microsoft.com/office/drawing/2014/main" id="{DF93FD48-9D8A-4003-82E4-1E9A672A7835}"/>
              </a:ext>
              <a:ext uri="{C183D7F6-B498-43B3-948B-1728B52AA6E4}">
                <adec:decorative xmlns:adec="http://schemas.microsoft.com/office/drawing/2017/decorative" val="1"/>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AC1BD549-D853-4103-93A2-60E40C9A20D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96B497AC-EEC7-4766-B64B-F71362275E30}"/>
                </a:ext>
                <a:ext uri="{C183D7F6-B498-43B3-948B-1728B52AA6E4}">
                  <adec:decorative xmlns:adec="http://schemas.microsoft.com/office/drawing/2017/decorative" val="1"/>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Content Placeholder 5">
            <a:extLst>
              <a:ext uri="{FF2B5EF4-FFF2-40B4-BE49-F238E27FC236}">
                <a16:creationId xmlns:a16="http://schemas.microsoft.com/office/drawing/2014/main" id="{3001293C-929D-4540-9C92-9ABF2C475A99}"/>
              </a:ext>
            </a:extLst>
          </p:cNvPr>
          <p:cNvSpPr>
            <a:spLocks noGrp="1"/>
          </p:cNvSpPr>
          <p:nvPr>
            <p:ph sz="quarter" idx="13"/>
          </p:nvPr>
        </p:nvSpPr>
        <p:spPr>
          <a:xfrm>
            <a:off x="8855115" y="2278206"/>
            <a:ext cx="2420937" cy="727763"/>
          </a:xfrm>
        </p:spPr>
        <p:txBody>
          <a:bodyPr/>
          <a:lstStyle/>
          <a:p>
            <a:pPr lvl="0" defTabSz="914400">
              <a:lnSpc>
                <a:spcPct val="90000"/>
              </a:lnSpc>
              <a:spcAft>
                <a:spcPts val="600"/>
              </a:spcAft>
              <a:buSzTx/>
              <a:defRPr/>
            </a:pPr>
            <a:r>
              <a:rPr lang="en-US" sz="1961" spc="0" dirty="0">
                <a:solidFill>
                  <a:srgbClr val="FFFFFF"/>
                </a:solidFill>
              </a:rPr>
              <a:t>Azure tools and services</a:t>
            </a:r>
            <a:endParaRPr lang="en-US" dirty="0"/>
          </a:p>
        </p:txBody>
      </p:sp>
      <p:cxnSp>
        <p:nvCxnSpPr>
          <p:cNvPr id="16" name="Straight Connector 15">
            <a:extLst>
              <a:ext uri="{FF2B5EF4-FFF2-40B4-BE49-F238E27FC236}">
                <a16:creationId xmlns:a16="http://schemas.microsoft.com/office/drawing/2014/main" id="{E994DC1B-656C-48E5-9C0F-0D5FA6B66F25}"/>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C9D47879-52EC-47E5-9586-0EDA96798728}"/>
              </a:ext>
            </a:extLst>
          </p:cNvPr>
          <p:cNvSpPr>
            <a:spLocks noGrp="1"/>
          </p:cNvSpPr>
          <p:nvPr>
            <p:ph sz="quarter" idx="15"/>
          </p:nvPr>
        </p:nvSpPr>
        <p:spPr>
          <a:xfrm>
            <a:off x="8855115" y="3529581"/>
            <a:ext cx="2242569" cy="2316807"/>
          </a:xfrm>
        </p:spPr>
        <p:txBody>
          <a:bodyPr/>
          <a:lstStyle/>
          <a:p>
            <a:pPr lvl="0" defTabSz="914400">
              <a:lnSpc>
                <a:spcPct val="90000"/>
              </a:lnSpc>
              <a:spcAft>
                <a:spcPts val="1200"/>
              </a:spcAft>
              <a:buSzTx/>
              <a:defRPr/>
            </a:pPr>
            <a:r>
              <a:rPr lang="en-US" sz="1600" spc="0" dirty="0">
                <a:solidFill>
                  <a:srgbClr val="FFFFFF"/>
                </a:solidFill>
                <a:latin typeface="Segoe UI"/>
              </a:rPr>
              <a:t>RBAC</a:t>
            </a:r>
          </a:p>
          <a:p>
            <a:pPr lvl="0" defTabSz="914400">
              <a:lnSpc>
                <a:spcPct val="90000"/>
              </a:lnSpc>
              <a:spcAft>
                <a:spcPts val="1200"/>
              </a:spcAft>
              <a:buSzTx/>
              <a:defRPr/>
            </a:pPr>
            <a:r>
              <a:rPr lang="en-US" sz="1600" spc="0" dirty="0">
                <a:solidFill>
                  <a:srgbClr val="FFFFFF"/>
                </a:solidFill>
                <a:latin typeface="Segoe UI"/>
              </a:rPr>
              <a:t>Azure AD</a:t>
            </a:r>
          </a:p>
          <a:p>
            <a:pPr lvl="0" defTabSz="914400">
              <a:lnSpc>
                <a:spcPct val="90000"/>
              </a:lnSpc>
              <a:spcAft>
                <a:spcPts val="1200"/>
              </a:spcAft>
              <a:buSzTx/>
              <a:defRPr/>
            </a:pPr>
            <a:r>
              <a:rPr lang="en-US" sz="1600" spc="0" dirty="0">
                <a:solidFill>
                  <a:srgbClr val="FFFFFF"/>
                </a:solidFill>
                <a:latin typeface="Segoe UI"/>
              </a:rPr>
              <a:t>Azure AD B2B</a:t>
            </a:r>
          </a:p>
          <a:p>
            <a:pPr lvl="0" defTabSz="914400">
              <a:lnSpc>
                <a:spcPct val="90000"/>
              </a:lnSpc>
              <a:spcAft>
                <a:spcPts val="1200"/>
              </a:spcAft>
              <a:buSzTx/>
              <a:defRPr/>
            </a:pPr>
            <a:r>
              <a:rPr lang="en-US" sz="1600" spc="0" dirty="0">
                <a:solidFill>
                  <a:srgbClr val="FFFFFF"/>
                </a:solidFill>
                <a:latin typeface="Segoe UI"/>
              </a:rPr>
              <a:t>Azure AD B2C</a:t>
            </a:r>
          </a:p>
          <a:p>
            <a:pPr lvl="0" defTabSz="914400">
              <a:lnSpc>
                <a:spcPct val="90000"/>
              </a:lnSpc>
              <a:spcAft>
                <a:spcPts val="1200"/>
              </a:spcAft>
              <a:buSzTx/>
              <a:defRPr/>
            </a:pPr>
            <a:r>
              <a:rPr lang="en-US" sz="1600" spc="0" dirty="0">
                <a:solidFill>
                  <a:srgbClr val="FFFFFF"/>
                </a:solidFill>
                <a:latin typeface="Segoe UI"/>
              </a:rPr>
              <a:t>Directory Federation</a:t>
            </a:r>
          </a:p>
          <a:p>
            <a:pPr lvl="0" defTabSz="914400">
              <a:lnSpc>
                <a:spcPct val="90000"/>
              </a:lnSpc>
              <a:spcAft>
                <a:spcPts val="1200"/>
              </a:spcAft>
              <a:buSzTx/>
              <a:defRPr/>
            </a:pPr>
            <a:r>
              <a:rPr lang="en-US" sz="1600" spc="0" dirty="0">
                <a:solidFill>
                  <a:srgbClr val="FFFFFF"/>
                </a:solidFill>
                <a:latin typeface="Segoe UI"/>
              </a:rPr>
              <a:t>Directory Replication</a:t>
            </a:r>
            <a:endParaRPr lang="en-US" dirty="0"/>
          </a:p>
        </p:txBody>
      </p:sp>
    </p:spTree>
    <p:extLst>
      <p:ext uri="{BB962C8B-B14F-4D97-AF65-F5344CB8AC3E}">
        <p14:creationId xmlns:p14="http://schemas.microsoft.com/office/powerpoint/2010/main" val="34481948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6" y="620428"/>
            <a:ext cx="4132522" cy="506812"/>
          </a:xfrm>
        </p:spPr>
        <p:txBody>
          <a:bodyPr/>
          <a:lstStyle/>
          <a:p>
            <a:r>
              <a:rPr lang="en-US" dirty="0"/>
              <a:t>Deployment acceleration</a:t>
            </a:r>
          </a:p>
        </p:txBody>
      </p:sp>
      <p:sp>
        <p:nvSpPr>
          <p:cNvPr id="3" name="Text Placeholder 2"/>
          <p:cNvSpPr>
            <a:spLocks noGrp="1"/>
          </p:cNvSpPr>
          <p:nvPr>
            <p:ph sz="quarter" idx="10"/>
          </p:nvPr>
        </p:nvSpPr>
        <p:spPr>
          <a:xfrm>
            <a:off x="455996" y="1205930"/>
            <a:ext cx="7516930" cy="780214"/>
          </a:xfrm>
        </p:spPr>
        <p:txBody>
          <a:bodyPr/>
          <a:lstStyle/>
          <a:p>
            <a:pPr>
              <a:lnSpc>
                <a:spcPts val="2353"/>
              </a:lnSpc>
            </a:pPr>
            <a:r>
              <a:rPr lang="en-US" sz="1961" spc="0" dirty="0">
                <a:latin typeface="+mn-lt"/>
              </a:rPr>
              <a:t>Establish policies to govern asset configurations or deployments –manual, or automated through DevOps best practices.</a:t>
            </a:r>
          </a:p>
        </p:txBody>
      </p:sp>
      <p:sp>
        <p:nvSpPr>
          <p:cNvPr id="2" name="Content Placeholder 1">
            <a:extLst>
              <a:ext uri="{FF2B5EF4-FFF2-40B4-BE49-F238E27FC236}">
                <a16:creationId xmlns:a16="http://schemas.microsoft.com/office/drawing/2014/main" id="{3F77B24C-B948-47DC-81B0-763974167FEF}"/>
              </a:ext>
            </a:extLst>
          </p:cNvPr>
          <p:cNvSpPr>
            <a:spLocks noGrp="1"/>
          </p:cNvSpPr>
          <p:nvPr>
            <p:ph sz="quarter" idx="11"/>
          </p:nvPr>
        </p:nvSpPr>
        <p:spPr>
          <a:xfrm>
            <a:off x="429536" y="2365031"/>
            <a:ext cx="7337076" cy="3907737"/>
          </a:xfrm>
        </p:spPr>
        <p:txBody>
          <a:bodyPr/>
          <a:lstStyle/>
          <a:p>
            <a:pPr lvl="0" defTabSz="914400">
              <a:lnSpc>
                <a:spcPct val="90000"/>
              </a:lnSpc>
              <a:spcAft>
                <a:spcPts val="800"/>
              </a:spcAft>
              <a:buSzTx/>
              <a:defRPr/>
            </a:pPr>
            <a:r>
              <a:rPr lang="en-US" sz="1600" spc="0" dirty="0">
                <a:latin typeface="Segoe UI"/>
                <a:cs typeface="Segoe UI" panose="020B0502040204020203" pitchFamily="34" charset="0"/>
              </a:rPr>
              <a:t>The DevOps practices in this discipline include: </a:t>
            </a:r>
          </a:p>
          <a:p>
            <a:pPr lvl="1" defTabSz="914400">
              <a:lnSpc>
                <a:spcPct val="90000"/>
              </a:lnSpc>
              <a:spcAft>
                <a:spcPts val="800"/>
              </a:spcAft>
              <a:buSzTx/>
              <a:defRPr/>
            </a:pPr>
            <a:r>
              <a:rPr lang="en-US" sz="1600" dirty="0">
                <a:solidFill>
                  <a:srgbClr val="0078D3"/>
                </a:solidFill>
                <a:latin typeface="Segoe UI Semibold"/>
              </a:rPr>
              <a:t>Infrastructure as code</a:t>
            </a:r>
          </a:p>
          <a:p>
            <a:pPr marL="457200" lvl="1" indent="-225425" defTabSz="914400">
              <a:lnSpc>
                <a:spcPct val="90000"/>
              </a:lnSpc>
              <a:spcAft>
                <a:spcPts val="800"/>
              </a:spcAft>
              <a:buSzTx/>
              <a:buFont typeface="Arial" panose="020B0604020202020204" pitchFamily="34" charset="0"/>
              <a:buChar char="•"/>
              <a:defRPr/>
            </a:pPr>
            <a:r>
              <a:rPr lang="en-US" sz="1400" dirty="0"/>
              <a:t>Stand up environments in the fastest means possible.</a:t>
            </a:r>
          </a:p>
          <a:p>
            <a:pPr marL="457200" lvl="1" indent="-225425" defTabSz="914400">
              <a:lnSpc>
                <a:spcPct val="90000"/>
              </a:lnSpc>
              <a:spcAft>
                <a:spcPts val="800"/>
              </a:spcAft>
              <a:buSzTx/>
              <a:buFont typeface="Arial" panose="020B0604020202020204" pitchFamily="34" charset="0"/>
              <a:buChar char="•"/>
              <a:defRPr/>
            </a:pPr>
            <a:r>
              <a:rPr lang="en-US" sz="1400" dirty="0"/>
              <a:t>Remove the human element and reliably and repeatable deploy every time.</a:t>
            </a:r>
          </a:p>
          <a:p>
            <a:pPr marL="457200" lvl="1" indent="-225425" defTabSz="914400">
              <a:lnSpc>
                <a:spcPct val="90000"/>
              </a:lnSpc>
              <a:spcAft>
                <a:spcPts val="800"/>
              </a:spcAft>
              <a:buSzTx/>
              <a:buFont typeface="Arial" panose="020B0604020202020204" pitchFamily="34" charset="0"/>
              <a:buChar char="•"/>
              <a:defRPr/>
            </a:pPr>
            <a:r>
              <a:rPr lang="en-US" sz="1400" dirty="0"/>
              <a:t>Improve environment visibility and improve developer efficiency</a:t>
            </a:r>
          </a:p>
          <a:p>
            <a:pPr marL="457200" lvl="1" indent="-225425" defTabSz="914400">
              <a:lnSpc>
                <a:spcPct val="90000"/>
              </a:lnSpc>
              <a:spcAft>
                <a:spcPts val="800"/>
              </a:spcAft>
              <a:buSzTx/>
              <a:buFont typeface="Arial" panose="020B0604020202020204" pitchFamily="34" charset="0"/>
              <a:buChar char="•"/>
              <a:defRPr/>
            </a:pPr>
            <a:r>
              <a:rPr lang="en-US" sz="1400" dirty="0"/>
              <a:t>Store infrastructure definitions alongside application code.</a:t>
            </a:r>
          </a:p>
          <a:p>
            <a:pPr lvl="1" defTabSz="914400">
              <a:lnSpc>
                <a:spcPct val="90000"/>
              </a:lnSpc>
              <a:spcAft>
                <a:spcPts val="800"/>
              </a:spcAft>
              <a:buSzTx/>
              <a:defRPr/>
            </a:pPr>
            <a:r>
              <a:rPr lang="en-US" sz="1600" dirty="0">
                <a:solidFill>
                  <a:srgbClr val="0078D3"/>
                </a:solidFill>
                <a:latin typeface="Segoe UI Semibold"/>
              </a:rPr>
              <a:t>Continuous integration and continuous deployment</a:t>
            </a:r>
          </a:p>
          <a:p>
            <a:pPr marL="457200" lvl="1" indent="-225425" defTabSz="914400">
              <a:lnSpc>
                <a:spcPct val="90000"/>
              </a:lnSpc>
              <a:spcAft>
                <a:spcPts val="800"/>
              </a:spcAft>
              <a:buSzTx/>
              <a:buFont typeface="Arial" panose="020B0604020202020204" pitchFamily="34" charset="0"/>
              <a:buChar char="•"/>
              <a:defRPr/>
            </a:pPr>
            <a:r>
              <a:rPr lang="en-US" sz="1400" dirty="0"/>
              <a:t>Accelerate delivery through automation</a:t>
            </a:r>
          </a:p>
          <a:p>
            <a:pPr marL="457200" lvl="1" indent="-225425" defTabSz="914400">
              <a:lnSpc>
                <a:spcPct val="90000"/>
              </a:lnSpc>
              <a:spcAft>
                <a:spcPts val="800"/>
              </a:spcAft>
              <a:buSzTx/>
              <a:buFont typeface="Arial" panose="020B0604020202020204" pitchFamily="34" charset="0"/>
              <a:buChar char="•"/>
              <a:defRPr/>
            </a:pPr>
            <a:r>
              <a:rPr lang="en-US" sz="1400" dirty="0"/>
              <a:t>Simple and easy to use</a:t>
            </a:r>
          </a:p>
          <a:p>
            <a:pPr marL="457200" lvl="1" indent="-225425" defTabSz="914400">
              <a:lnSpc>
                <a:spcPct val="90000"/>
              </a:lnSpc>
              <a:spcAft>
                <a:spcPts val="800"/>
              </a:spcAft>
              <a:buSzTx/>
              <a:buFont typeface="Arial" panose="020B0604020202020204" pitchFamily="34" charset="0"/>
              <a:buChar char="•"/>
              <a:defRPr/>
            </a:pPr>
            <a:r>
              <a:rPr lang="en-US" sz="1400" dirty="0"/>
              <a:t>Global community for actions</a:t>
            </a:r>
          </a:p>
          <a:p>
            <a:pPr lvl="1" defTabSz="914400">
              <a:lnSpc>
                <a:spcPct val="90000"/>
              </a:lnSpc>
              <a:spcAft>
                <a:spcPts val="800"/>
              </a:spcAft>
              <a:buSzTx/>
              <a:defRPr/>
            </a:pPr>
            <a:r>
              <a:rPr lang="en-US" sz="1600" dirty="0">
                <a:solidFill>
                  <a:srgbClr val="0078D3"/>
                </a:solidFill>
                <a:latin typeface="Segoe UI Semibold"/>
              </a:rPr>
              <a:t>Azure services that enable deployment acceleration include Azure Blueprints  </a:t>
            </a:r>
          </a:p>
          <a:p>
            <a:pPr lvl="1" defTabSz="914400">
              <a:lnSpc>
                <a:spcPct val="90000"/>
              </a:lnSpc>
              <a:spcAft>
                <a:spcPts val="800"/>
              </a:spcAft>
              <a:buSzTx/>
              <a:defRPr/>
            </a:pPr>
            <a:r>
              <a:rPr lang="en-US" sz="1600" dirty="0">
                <a:solidFill>
                  <a:srgbClr val="0078D3"/>
                </a:solidFill>
                <a:latin typeface="Segoe UI Semibold"/>
              </a:rPr>
              <a:t>Deploy and update cloud environments in a repeatable manner using composable artifacts</a:t>
            </a:r>
            <a:endParaRPr lang="en-US" dirty="0"/>
          </a:p>
        </p:txBody>
      </p:sp>
      <p:grpSp>
        <p:nvGrpSpPr>
          <p:cNvPr id="19" name="Group 18">
            <a:extLst>
              <a:ext uri="{FF2B5EF4-FFF2-40B4-BE49-F238E27FC236}">
                <a16:creationId xmlns:a16="http://schemas.microsoft.com/office/drawing/2014/main" id="{D97B659F-B926-4358-A918-08A0A588780F}"/>
              </a:ext>
              <a:ext uri="{C183D7F6-B498-43B3-948B-1728B52AA6E4}">
                <adec:decorative xmlns:adec="http://schemas.microsoft.com/office/drawing/2017/decorative" val="1"/>
              </a:ext>
            </a:extLst>
          </p:cNvPr>
          <p:cNvGrpSpPr/>
          <p:nvPr/>
        </p:nvGrpSpPr>
        <p:grpSpPr>
          <a:xfrm>
            <a:off x="9596486" y="778785"/>
            <a:ext cx="1058505" cy="1058505"/>
            <a:chOff x="9686888" y="796850"/>
            <a:chExt cx="892250" cy="892250"/>
          </a:xfrm>
        </p:grpSpPr>
        <p:pic>
          <p:nvPicPr>
            <p:cNvPr id="20" name="Graphic 19">
              <a:extLst>
                <a:ext uri="{FF2B5EF4-FFF2-40B4-BE49-F238E27FC236}">
                  <a16:creationId xmlns:a16="http://schemas.microsoft.com/office/drawing/2014/main" id="{F366BEEA-42D9-425B-B23F-EBEF236C462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21" name="Oval 20">
              <a:extLst>
                <a:ext uri="{FF2B5EF4-FFF2-40B4-BE49-F238E27FC236}">
                  <a16:creationId xmlns:a16="http://schemas.microsoft.com/office/drawing/2014/main" id="{B27C8202-3E19-492C-8554-6832AD345ACB}"/>
                </a:ext>
                <a:ext uri="{C183D7F6-B498-43B3-948B-1728B52AA6E4}">
                  <adec:decorative xmlns:adec="http://schemas.microsoft.com/office/drawing/2017/decorative" val="1"/>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Content Placeholder 5">
            <a:extLst>
              <a:ext uri="{FF2B5EF4-FFF2-40B4-BE49-F238E27FC236}">
                <a16:creationId xmlns:a16="http://schemas.microsoft.com/office/drawing/2014/main" id="{CADB2CF2-90C6-435F-9E40-6A817C244F60}"/>
              </a:ext>
            </a:extLst>
          </p:cNvPr>
          <p:cNvSpPr>
            <a:spLocks noGrp="1"/>
          </p:cNvSpPr>
          <p:nvPr>
            <p:ph sz="quarter" idx="13"/>
          </p:nvPr>
        </p:nvSpPr>
        <p:spPr>
          <a:xfrm>
            <a:off x="8855115" y="2281446"/>
            <a:ext cx="2074863" cy="727763"/>
          </a:xfrm>
        </p:spPr>
        <p:txBody>
          <a:bodyPr/>
          <a:lstStyle/>
          <a:p>
            <a:pPr lvl="0" defTabSz="914400">
              <a:lnSpc>
                <a:spcPct val="90000"/>
              </a:lnSpc>
              <a:spcAft>
                <a:spcPts val="600"/>
              </a:spcAft>
              <a:buSzTx/>
              <a:defRPr/>
            </a:pPr>
            <a:r>
              <a:rPr lang="en-US" sz="1961" spc="0" dirty="0">
                <a:solidFill>
                  <a:srgbClr val="FFFFFF"/>
                </a:solidFill>
              </a:rPr>
              <a:t>Azure tools and services</a:t>
            </a:r>
            <a:endParaRPr lang="en-US" dirty="0"/>
          </a:p>
        </p:txBody>
      </p:sp>
      <p:cxnSp>
        <p:nvCxnSpPr>
          <p:cNvPr id="18" name="Straight Connector 17">
            <a:extLst>
              <a:ext uri="{FF2B5EF4-FFF2-40B4-BE49-F238E27FC236}">
                <a16:creationId xmlns:a16="http://schemas.microsoft.com/office/drawing/2014/main" id="{68187829-8D75-4516-91E6-EE55A87A2C10}"/>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CF6E04E6-4880-4C26-8218-EDA38D430190}"/>
              </a:ext>
            </a:extLst>
          </p:cNvPr>
          <p:cNvSpPr>
            <a:spLocks noGrp="1"/>
          </p:cNvSpPr>
          <p:nvPr>
            <p:ph sz="quarter" idx="14"/>
          </p:nvPr>
        </p:nvSpPr>
        <p:spPr>
          <a:xfrm>
            <a:off x="8855115" y="3527523"/>
            <a:ext cx="3081034" cy="3078806"/>
          </a:xfrm>
        </p:spPr>
        <p:txBody>
          <a:bodyPr/>
          <a:lstStyle/>
          <a:p>
            <a:pPr lvl="0" defTabSz="914400">
              <a:lnSpc>
                <a:spcPct val="90000"/>
              </a:lnSpc>
              <a:spcAft>
                <a:spcPts val="1200"/>
              </a:spcAft>
              <a:buSzTx/>
              <a:defRPr/>
            </a:pPr>
            <a:r>
              <a:rPr lang="en-US" sz="1600" spc="0" dirty="0">
                <a:solidFill>
                  <a:srgbClr val="FFFFFF"/>
                </a:solidFill>
                <a:latin typeface="Segoe UI"/>
              </a:rPr>
              <a:t>Resource Manager Templates</a:t>
            </a:r>
          </a:p>
          <a:p>
            <a:pPr lvl="0" defTabSz="914400">
              <a:lnSpc>
                <a:spcPct val="90000"/>
              </a:lnSpc>
              <a:spcAft>
                <a:spcPts val="1200"/>
              </a:spcAft>
              <a:buSzTx/>
              <a:defRPr/>
            </a:pPr>
            <a:r>
              <a:rPr lang="en-US" sz="1600" spc="0" dirty="0">
                <a:solidFill>
                  <a:srgbClr val="FFFFFF"/>
                </a:solidFill>
                <a:latin typeface="Segoe UI"/>
              </a:rPr>
              <a:t>Azure PowerShell</a:t>
            </a:r>
          </a:p>
          <a:p>
            <a:pPr lvl="0" defTabSz="914400">
              <a:lnSpc>
                <a:spcPct val="90000"/>
              </a:lnSpc>
              <a:spcAft>
                <a:spcPts val="1200"/>
              </a:spcAft>
              <a:buSzTx/>
              <a:defRPr/>
            </a:pPr>
            <a:r>
              <a:rPr lang="en-US" sz="1600" spc="0" dirty="0">
                <a:solidFill>
                  <a:srgbClr val="FFFFFF"/>
                </a:solidFill>
                <a:latin typeface="Segoe UI"/>
              </a:rPr>
              <a:t>Azure CLI</a:t>
            </a:r>
          </a:p>
          <a:p>
            <a:pPr lvl="0" defTabSz="914400">
              <a:lnSpc>
                <a:spcPct val="90000"/>
              </a:lnSpc>
              <a:spcAft>
                <a:spcPts val="1200"/>
              </a:spcAft>
              <a:buSzTx/>
              <a:defRPr/>
            </a:pPr>
            <a:r>
              <a:rPr lang="en-US" sz="1600" spc="0" dirty="0">
                <a:solidFill>
                  <a:srgbClr val="FFFFFF"/>
                </a:solidFill>
                <a:latin typeface="Segoe UI"/>
              </a:rPr>
              <a:t>Azure Policy</a:t>
            </a:r>
          </a:p>
          <a:p>
            <a:pPr lvl="0" defTabSz="914400">
              <a:lnSpc>
                <a:spcPct val="90000"/>
              </a:lnSpc>
              <a:spcAft>
                <a:spcPts val="1200"/>
              </a:spcAft>
              <a:buSzTx/>
              <a:defRPr/>
            </a:pPr>
            <a:r>
              <a:rPr lang="en-US" sz="1600" spc="0" dirty="0">
                <a:solidFill>
                  <a:srgbClr val="FFFFFF"/>
                </a:solidFill>
                <a:latin typeface="Segoe UI"/>
              </a:rPr>
              <a:t>Resource Grouping &amp; Tagging</a:t>
            </a:r>
          </a:p>
          <a:p>
            <a:pPr lvl="0" defTabSz="914400">
              <a:lnSpc>
                <a:spcPct val="90000"/>
              </a:lnSpc>
              <a:spcAft>
                <a:spcPts val="1200"/>
              </a:spcAft>
              <a:buSzTx/>
              <a:defRPr/>
            </a:pPr>
            <a:r>
              <a:rPr lang="en-US" sz="1600" spc="0" dirty="0">
                <a:solidFill>
                  <a:srgbClr val="FFFFFF"/>
                </a:solidFill>
                <a:latin typeface="Segoe UI"/>
              </a:rPr>
              <a:t>Azure DevOps</a:t>
            </a:r>
          </a:p>
          <a:p>
            <a:pPr lvl="0" defTabSz="914400">
              <a:lnSpc>
                <a:spcPct val="90000"/>
              </a:lnSpc>
              <a:spcAft>
                <a:spcPts val="1200"/>
              </a:spcAft>
              <a:buSzTx/>
              <a:defRPr/>
            </a:pPr>
            <a:r>
              <a:rPr lang="en-US" sz="1600" spc="0" dirty="0" err="1">
                <a:solidFill>
                  <a:srgbClr val="FFFFFF"/>
                </a:solidFill>
                <a:latin typeface="Segoe UI"/>
              </a:rPr>
              <a:t>Github</a:t>
            </a:r>
            <a:r>
              <a:rPr lang="en-US" sz="1600" spc="0" dirty="0">
                <a:solidFill>
                  <a:srgbClr val="FFFFFF"/>
                </a:solidFill>
                <a:latin typeface="Segoe UI"/>
              </a:rPr>
              <a:t> – Azure </a:t>
            </a:r>
            <a:r>
              <a:rPr lang="en-US" sz="1600" spc="0" dirty="0" err="1">
                <a:solidFill>
                  <a:srgbClr val="FFFFFF"/>
                </a:solidFill>
                <a:latin typeface="Segoe UI"/>
              </a:rPr>
              <a:t>Github</a:t>
            </a:r>
            <a:r>
              <a:rPr lang="en-US" sz="1600" spc="0" dirty="0">
                <a:solidFill>
                  <a:srgbClr val="FFFFFF"/>
                </a:solidFill>
                <a:latin typeface="Segoe UI"/>
              </a:rPr>
              <a:t> Actions</a:t>
            </a:r>
          </a:p>
          <a:p>
            <a:pPr lvl="0" defTabSz="914400">
              <a:lnSpc>
                <a:spcPct val="90000"/>
              </a:lnSpc>
              <a:spcAft>
                <a:spcPts val="1200"/>
              </a:spcAft>
              <a:buSzTx/>
              <a:defRPr/>
            </a:pPr>
            <a:r>
              <a:rPr lang="en-US" sz="1600" spc="0" dirty="0">
                <a:solidFill>
                  <a:srgbClr val="FFFFFF"/>
                </a:solidFill>
                <a:latin typeface="Segoe UI"/>
              </a:rPr>
              <a:t>Azure Automation</a:t>
            </a:r>
            <a:endParaRPr lang="en-US" dirty="0"/>
          </a:p>
        </p:txBody>
      </p:sp>
    </p:spTree>
    <p:extLst>
      <p:ext uri="{BB962C8B-B14F-4D97-AF65-F5344CB8AC3E}">
        <p14:creationId xmlns:p14="http://schemas.microsoft.com/office/powerpoint/2010/main" val="4022179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87EC22-2E4A-41A2-8467-F498D946A0BE}"/>
              </a:ext>
            </a:extLst>
          </p:cNvPr>
          <p:cNvSpPr>
            <a:spLocks noGrp="1"/>
          </p:cNvSpPr>
          <p:nvPr>
            <p:ph type="title"/>
          </p:nvPr>
        </p:nvSpPr>
        <p:spPr>
          <a:xfrm>
            <a:off x="455996" y="1168943"/>
            <a:ext cx="1111548" cy="323955"/>
          </a:xfrm>
        </p:spPr>
        <p:txBody>
          <a:bodyPr/>
          <a:lstStyle/>
          <a:p>
            <a:r>
              <a:rPr lang="en-US" dirty="0"/>
              <a:t>Agenda</a:t>
            </a:r>
          </a:p>
        </p:txBody>
      </p:sp>
      <p:sp>
        <p:nvSpPr>
          <p:cNvPr id="13" name="Text Placeholder 12">
            <a:extLst>
              <a:ext uri="{FF2B5EF4-FFF2-40B4-BE49-F238E27FC236}">
                <a16:creationId xmlns:a16="http://schemas.microsoft.com/office/drawing/2014/main" id="{2B805608-732C-4BE0-A9F0-790C1D8E556A}"/>
              </a:ext>
            </a:extLst>
          </p:cNvPr>
          <p:cNvSpPr>
            <a:spLocks noGrp="1"/>
          </p:cNvSpPr>
          <p:nvPr>
            <p:ph type="body" sz="quarter" idx="10"/>
          </p:nvPr>
        </p:nvSpPr>
        <p:spPr>
          <a:xfrm>
            <a:off x="5596713" y="1168401"/>
            <a:ext cx="6139291" cy="2260600"/>
          </a:xfrm>
        </p:spPr>
        <p:txBody>
          <a:bodyPr/>
          <a:lstStyle/>
          <a:p>
            <a:pPr>
              <a:tabLst>
                <a:tab pos="549275" algn="l"/>
              </a:tabLst>
            </a:pPr>
            <a:r>
              <a:rPr lang="en-US" dirty="0">
                <a:hlinkClick r:id="rId3" action="ppaction://hlinksldjump"/>
              </a:rPr>
              <a:t>03</a:t>
            </a:r>
            <a:r>
              <a:rPr lang="en-US" dirty="0"/>
              <a:t>	</a:t>
            </a:r>
            <a:r>
              <a:rPr lang="en-US" dirty="0">
                <a:solidFill>
                  <a:schemeClr val="tx1"/>
                </a:solidFill>
              </a:rPr>
              <a:t>Microsoft Azure Cloud Adoption Framework overview</a:t>
            </a:r>
          </a:p>
          <a:p>
            <a:pPr>
              <a:tabLst>
                <a:tab pos="549275" algn="l"/>
              </a:tabLst>
            </a:pPr>
            <a:r>
              <a:rPr lang="en-US" dirty="0">
                <a:hlinkClick r:id="rId4" action="ppaction://hlinksldjump"/>
              </a:rPr>
              <a:t>07</a:t>
            </a:r>
            <a:r>
              <a:rPr lang="en-US" dirty="0"/>
              <a:t>	</a:t>
            </a:r>
            <a:r>
              <a:rPr lang="en-US" dirty="0">
                <a:solidFill>
                  <a:schemeClr val="tx1"/>
                </a:solidFill>
              </a:rPr>
              <a:t>Governance methodology overview</a:t>
            </a:r>
          </a:p>
          <a:p>
            <a:pPr>
              <a:tabLst>
                <a:tab pos="549275" algn="l"/>
              </a:tabLst>
            </a:pPr>
            <a:r>
              <a:rPr lang="en-US" dirty="0">
                <a:hlinkClick r:id="rId5" action="ppaction://hlinksldjump"/>
              </a:rPr>
              <a:t>14</a:t>
            </a:r>
            <a:r>
              <a:rPr lang="en-US" dirty="0"/>
              <a:t>	</a:t>
            </a:r>
            <a:r>
              <a:rPr lang="en-US" dirty="0">
                <a:solidFill>
                  <a:schemeClr val="tx1"/>
                </a:solidFill>
              </a:rPr>
              <a:t>Governance as actionable model</a:t>
            </a:r>
          </a:p>
          <a:p>
            <a:pPr>
              <a:tabLst>
                <a:tab pos="549275" algn="l"/>
              </a:tabLst>
            </a:pPr>
            <a:r>
              <a:rPr lang="en-US" dirty="0">
                <a:hlinkClick r:id="rId6" action="ppaction://hlinksldjump"/>
              </a:rPr>
              <a:t>20</a:t>
            </a:r>
            <a:r>
              <a:rPr lang="en-US" dirty="0"/>
              <a:t>	</a:t>
            </a:r>
            <a:r>
              <a:rPr lang="en-US" dirty="0">
                <a:solidFill>
                  <a:schemeClr val="tx1"/>
                </a:solidFill>
              </a:rPr>
              <a:t>Defining your initial governance state</a:t>
            </a:r>
          </a:p>
          <a:p>
            <a:pPr>
              <a:tabLst>
                <a:tab pos="549275" algn="l"/>
              </a:tabLst>
            </a:pPr>
            <a:r>
              <a:rPr lang="en-US" dirty="0">
                <a:hlinkClick r:id="rId7" action="ppaction://hlinksldjump"/>
              </a:rPr>
              <a:t>23</a:t>
            </a:r>
            <a:r>
              <a:rPr lang="en-US" dirty="0"/>
              <a:t>	</a:t>
            </a:r>
            <a:r>
              <a:rPr lang="en-US" dirty="0">
                <a:solidFill>
                  <a:schemeClr val="tx1"/>
                </a:solidFill>
              </a:rPr>
              <a:t>Take action</a:t>
            </a:r>
          </a:p>
          <a:p>
            <a:pPr>
              <a:tabLst>
                <a:tab pos="549275" algn="l"/>
              </a:tabLst>
            </a:pPr>
            <a:r>
              <a:rPr lang="en-US" dirty="0">
                <a:hlinkClick r:id="rId8" action="ppaction://hlinksldjump"/>
              </a:rPr>
              <a:t>36</a:t>
            </a:r>
            <a:r>
              <a:rPr lang="en-US" dirty="0"/>
              <a:t>	</a:t>
            </a:r>
            <a:r>
              <a:rPr lang="en-US" dirty="0">
                <a:solidFill>
                  <a:schemeClr val="tx1"/>
                </a:solidFill>
              </a:rPr>
              <a:t>Resources</a:t>
            </a:r>
          </a:p>
        </p:txBody>
      </p:sp>
    </p:spTree>
    <p:extLst>
      <p:ext uri="{BB962C8B-B14F-4D97-AF65-F5344CB8AC3E}">
        <p14:creationId xmlns:p14="http://schemas.microsoft.com/office/powerpoint/2010/main" val="39757397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81" y="2532448"/>
            <a:ext cx="10800151" cy="1793104"/>
          </a:xfrm>
        </p:spPr>
        <p:txBody>
          <a:bodyPr/>
          <a:lstStyle/>
          <a:p>
            <a:r>
              <a:rPr lang="en-US" sz="3600" dirty="0"/>
              <a:t>Define your initial governance state – </a:t>
            </a:r>
            <a:br>
              <a:rPr lang="en-US" sz="3600" dirty="0"/>
            </a:br>
            <a:r>
              <a:rPr lang="en-US" sz="3600" dirty="0"/>
              <a:t>leverage the Governance benchmark assessment</a:t>
            </a:r>
          </a:p>
        </p:txBody>
      </p:sp>
      <p:pic>
        <p:nvPicPr>
          <p:cNvPr id="3" name="Picture 2" descr="Microsoft Azure logo">
            <a:extLst>
              <a:ext uri="{FF2B5EF4-FFF2-40B4-BE49-F238E27FC236}">
                <a16:creationId xmlns:a16="http://schemas.microsoft.com/office/drawing/2014/main" id="{804F9068-497B-4FA9-B684-54DF95AA80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2" y="473796"/>
            <a:ext cx="1335673" cy="190278"/>
          </a:xfrm>
          <a:prstGeom prst="rect">
            <a:avLst/>
          </a:prstGeom>
        </p:spPr>
      </p:pic>
    </p:spTree>
    <p:extLst>
      <p:ext uri="{BB962C8B-B14F-4D97-AF65-F5344CB8AC3E}">
        <p14:creationId xmlns:p14="http://schemas.microsoft.com/office/powerpoint/2010/main" val="8428327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528313"/>
            <a:ext cx="6223715" cy="1325762"/>
          </a:xfrm>
        </p:spPr>
        <p:txBody>
          <a:bodyPr/>
          <a:lstStyle/>
          <a:p>
            <a:pPr>
              <a:lnSpc>
                <a:spcPts val="3137"/>
              </a:lnSpc>
            </a:pPr>
            <a:r>
              <a:rPr lang="en-IN" dirty="0"/>
              <a:t>Drive cloud adoption efficiency </a:t>
            </a:r>
            <a:br>
              <a:rPr lang="en-IN" dirty="0"/>
            </a:br>
            <a:r>
              <a:rPr lang="en-IN" dirty="0"/>
              <a:t>in an iterative governance process – </a:t>
            </a:r>
            <a:br>
              <a:rPr lang="en-IN" dirty="0"/>
            </a:br>
            <a:r>
              <a:rPr lang="en-IN" dirty="0"/>
              <a:t>four key exercises to focus on: (2 of 2)</a:t>
            </a:r>
          </a:p>
        </p:txBody>
      </p:sp>
      <p:grpSp>
        <p:nvGrpSpPr>
          <p:cNvPr id="16" name="Group 15">
            <a:extLst>
              <a:ext uri="{FF2B5EF4-FFF2-40B4-BE49-F238E27FC236}">
                <a16:creationId xmlns:a16="http://schemas.microsoft.com/office/drawing/2014/main" id="{B264382B-D2BC-4C92-8981-F70B5241FEDF}"/>
              </a:ext>
              <a:ext uri="{C183D7F6-B498-43B3-948B-1728B52AA6E4}">
                <adec:decorative xmlns:adec="http://schemas.microsoft.com/office/drawing/2017/decorative" val="1"/>
              </a:ext>
            </a:extLst>
          </p:cNvPr>
          <p:cNvGrpSpPr/>
          <p:nvPr/>
        </p:nvGrpSpPr>
        <p:grpSpPr>
          <a:xfrm>
            <a:off x="-1" y="2247209"/>
            <a:ext cx="7768425" cy="943200"/>
            <a:chOff x="-1" y="2247209"/>
            <a:chExt cx="7768425" cy="943200"/>
          </a:xfrm>
        </p:grpSpPr>
        <p:sp>
          <p:nvSpPr>
            <p:cNvPr id="38" name="Rectangle 37">
              <a:extLst>
                <a:ext uri="{FF2B5EF4-FFF2-40B4-BE49-F238E27FC236}">
                  <a16:creationId xmlns:a16="http://schemas.microsoft.com/office/drawing/2014/main" id="{F0C8C366-2A90-4471-B0BE-958F0BA6158A}"/>
                </a:ext>
                <a:ext uri="{C183D7F6-B498-43B3-948B-1728B52AA6E4}">
                  <adec:decorative xmlns:adec="http://schemas.microsoft.com/office/drawing/2017/decorative" val="1"/>
                </a:ext>
              </a:extLst>
            </p:cNvPr>
            <p:cNvSpPr/>
            <p:nvPr/>
          </p:nvSpPr>
          <p:spPr bwMode="auto">
            <a:xfrm>
              <a:off x="-1" y="2247209"/>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1F2B6934-2C5C-4505-8EF3-67C5FDC520D8}"/>
                </a:ext>
                <a:ext uri="{C183D7F6-B498-43B3-948B-1728B52AA6E4}">
                  <adec:decorative xmlns:adec="http://schemas.microsoft.com/office/drawing/2017/decorative" val="1"/>
                </a:ext>
              </a:extLst>
            </p:cNvPr>
            <p:cNvSpPr/>
            <p:nvPr/>
          </p:nvSpPr>
          <p:spPr bwMode="auto">
            <a:xfrm>
              <a:off x="500385" y="2478793"/>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sp>
        <p:nvSpPr>
          <p:cNvPr id="22" name="Content Placeholder 21">
            <a:extLst>
              <a:ext uri="{FF2B5EF4-FFF2-40B4-BE49-F238E27FC236}">
                <a16:creationId xmlns:a16="http://schemas.microsoft.com/office/drawing/2014/main" id="{2F78C48A-86D3-4373-97D9-1F12BE3B154A}"/>
              </a:ext>
              <a:ext uri="{C183D7F6-B498-43B3-948B-1728B52AA6E4}">
                <adec:decorative xmlns:adec="http://schemas.microsoft.com/office/drawing/2017/decorative" val="0"/>
              </a:ext>
            </a:extLst>
          </p:cNvPr>
          <p:cNvSpPr>
            <a:spLocks noGrp="1"/>
          </p:cNvSpPr>
          <p:nvPr>
            <p:ph sz="quarter" idx="10"/>
          </p:nvPr>
        </p:nvSpPr>
        <p:spPr>
          <a:xfrm>
            <a:off x="487686" y="2523786"/>
            <a:ext cx="676191" cy="396743"/>
          </a:xfrm>
        </p:spPr>
        <p:txBody>
          <a:bodyPr/>
          <a:lstStyle/>
          <a:p>
            <a:pPr lvl="0" algn="ctr" defTabSz="932304" fontAlgn="base">
              <a:lnSpc>
                <a:spcPct val="90000"/>
              </a:lnSpc>
              <a:spcBef>
                <a:spcPct val="0"/>
              </a:spcBef>
              <a:spcAft>
                <a:spcPct val="0"/>
              </a:spcAft>
              <a:buSzTx/>
              <a:defRPr/>
            </a:pPr>
            <a:r>
              <a:rPr lang="en-US" sz="2040" kern="0" spc="0" dirty="0">
                <a:solidFill>
                  <a:srgbClr val="FFFFFF"/>
                </a:solidFill>
                <a:latin typeface="Segoe UI"/>
                <a:ea typeface="Segoe UI" panose="020B0502040204020203" pitchFamily="34" charset="0"/>
                <a:cs typeface="Segoe UI Semibold" panose="020B0702040204020203" pitchFamily="34" charset="0"/>
              </a:rPr>
              <a:t>1</a:t>
            </a:r>
            <a:endParaRPr lang="en-US" dirty="0"/>
          </a:p>
        </p:txBody>
      </p:sp>
      <p:sp>
        <p:nvSpPr>
          <p:cNvPr id="27" name="Content Placeholder 26">
            <a:extLst>
              <a:ext uri="{FF2B5EF4-FFF2-40B4-BE49-F238E27FC236}">
                <a16:creationId xmlns:a16="http://schemas.microsoft.com/office/drawing/2014/main" id="{AD351DC7-8A4B-4365-936C-D1A3DF6F2452}"/>
              </a:ext>
            </a:extLst>
          </p:cNvPr>
          <p:cNvSpPr>
            <a:spLocks noGrp="1"/>
          </p:cNvSpPr>
          <p:nvPr>
            <p:ph sz="quarter" idx="13"/>
          </p:nvPr>
        </p:nvSpPr>
        <p:spPr>
          <a:xfrm>
            <a:off x="1224733" y="2353275"/>
            <a:ext cx="4960772" cy="760208"/>
          </a:xfrm>
        </p:spPr>
        <p:txBody>
          <a:bodyPr/>
          <a:lstStyle/>
          <a:p>
            <a:pPr lvl="0" defTabSz="914400">
              <a:lnSpc>
                <a:spcPct val="90000"/>
              </a:lnSpc>
              <a:spcBef>
                <a:spcPct val="0"/>
              </a:spcBef>
              <a:spcAft>
                <a:spcPts val="600"/>
              </a:spcAft>
              <a:buSzTx/>
              <a:defRPr/>
            </a:pPr>
            <a:r>
              <a:rPr lang="en-US" sz="2000" spc="0" dirty="0">
                <a:ln w="3175">
                  <a:noFill/>
                </a:ln>
                <a:solidFill>
                  <a:srgbClr val="0067B4"/>
                </a:solidFill>
                <a:latin typeface="Segoe UI"/>
                <a:cs typeface="Segoe UI" pitchFamily="34" charset="0"/>
              </a:rPr>
              <a:t>Methodology overview</a:t>
            </a:r>
          </a:p>
          <a:p>
            <a:pPr lvl="0" defTabSz="914400">
              <a:lnSpc>
                <a:spcPct val="90000"/>
              </a:lnSpc>
              <a:spcBef>
                <a:spcPct val="0"/>
              </a:spcBef>
              <a:spcAft>
                <a:spcPts val="600"/>
              </a:spcAft>
              <a:buSzTx/>
              <a:defRPr/>
            </a:pPr>
            <a:r>
              <a:rPr lang="en-US" sz="1600" spc="0" dirty="0">
                <a:ln w="3175">
                  <a:noFill/>
                </a:ln>
                <a:solidFill>
                  <a:srgbClr val="0067B4"/>
                </a:solidFill>
                <a:latin typeface="Segoe UI"/>
                <a:cs typeface="Segoe UI" pitchFamily="34" charset="0"/>
              </a:rPr>
              <a:t>Establish a basic understanding of cloud governance</a:t>
            </a:r>
            <a:endParaRPr lang="en-US" dirty="0">
              <a:solidFill>
                <a:srgbClr val="0067B4"/>
              </a:solidFill>
            </a:endParaRPr>
          </a:p>
        </p:txBody>
      </p:sp>
      <p:sp>
        <p:nvSpPr>
          <p:cNvPr id="58" name="Oval 57">
            <a:extLst>
              <a:ext uri="{FF2B5EF4-FFF2-40B4-BE49-F238E27FC236}">
                <a16:creationId xmlns:a16="http://schemas.microsoft.com/office/drawing/2014/main" id="{8B25F745-48F8-475E-A308-1A841F2D68EF}"/>
              </a:ext>
              <a:ext uri="{C183D7F6-B498-43B3-948B-1728B52AA6E4}">
                <adec:decorative xmlns:adec="http://schemas.microsoft.com/office/drawing/2017/decorative" val="1"/>
              </a:ext>
            </a:extLst>
          </p:cNvPr>
          <p:cNvSpPr/>
          <p:nvPr/>
        </p:nvSpPr>
        <p:spPr bwMode="auto">
          <a:xfrm>
            <a:off x="500385" y="3615021"/>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7" name="Content Placeholder 6">
            <a:extLst>
              <a:ext uri="{FF2B5EF4-FFF2-40B4-BE49-F238E27FC236}">
                <a16:creationId xmlns:a16="http://schemas.microsoft.com/office/drawing/2014/main" id="{8074BF9B-7E3A-4934-9D89-F25CEAD92C5A}"/>
              </a:ext>
            </a:extLst>
          </p:cNvPr>
          <p:cNvSpPr>
            <a:spLocks noGrp="1"/>
          </p:cNvSpPr>
          <p:nvPr>
            <p:ph sz="quarter" idx="11"/>
          </p:nvPr>
        </p:nvSpPr>
        <p:spPr>
          <a:xfrm>
            <a:off x="684993" y="3660089"/>
            <a:ext cx="598681" cy="474099"/>
          </a:xfrm>
        </p:spPr>
        <p:txBody>
          <a:bodyPr/>
          <a:lstStyle/>
          <a:p>
            <a:pPr marL="457200" indent="-457200" algn="ctr" defTabSz="932304" fontAlgn="base">
              <a:lnSpc>
                <a:spcPct val="90000"/>
              </a:lnSpc>
              <a:spcBef>
                <a:spcPct val="0"/>
              </a:spcBef>
              <a:spcAft>
                <a:spcPct val="0"/>
              </a:spcAft>
              <a:buSzTx/>
              <a:buFont typeface="+mj-lt"/>
              <a:buAutoNum type="arabicPeriod" startAt="2"/>
              <a:defRPr/>
            </a:pPr>
            <a:r>
              <a:rPr lang="en-US" sz="2040" kern="0" spc="0" dirty="0">
                <a:solidFill>
                  <a:srgbClr val="FFFFFF"/>
                </a:solidFill>
                <a:latin typeface="Segoe UI"/>
                <a:ea typeface="Segoe UI" panose="020B0502040204020203" pitchFamily="34" charset="0"/>
                <a:cs typeface="Segoe UI Semibold" panose="020B0702040204020203" pitchFamily="34" charset="0"/>
              </a:rPr>
              <a:t> </a:t>
            </a:r>
          </a:p>
        </p:txBody>
      </p:sp>
      <p:sp>
        <p:nvSpPr>
          <p:cNvPr id="8" name="Content Placeholder 7">
            <a:extLst>
              <a:ext uri="{FF2B5EF4-FFF2-40B4-BE49-F238E27FC236}">
                <a16:creationId xmlns:a16="http://schemas.microsoft.com/office/drawing/2014/main" id="{771322BD-BDDD-4A01-BA31-36BC4DE18646}"/>
              </a:ext>
            </a:extLst>
          </p:cNvPr>
          <p:cNvSpPr>
            <a:spLocks noGrp="1"/>
          </p:cNvSpPr>
          <p:nvPr>
            <p:ph sz="quarter" idx="14"/>
          </p:nvPr>
        </p:nvSpPr>
        <p:spPr>
          <a:xfrm>
            <a:off x="1224060" y="3493306"/>
            <a:ext cx="5546261" cy="760208"/>
          </a:xfrm>
        </p:spPr>
        <p:txBody>
          <a:bodyPr/>
          <a:lstStyle/>
          <a:p>
            <a:pPr lvl="0" defTabSz="914400">
              <a:lnSpc>
                <a:spcPct val="90000"/>
              </a:lnSpc>
              <a:spcBef>
                <a:spcPct val="0"/>
              </a:spcBef>
              <a:spcAft>
                <a:spcPts val="600"/>
              </a:spcAft>
              <a:buSzTx/>
              <a:defRPr/>
            </a:pPr>
            <a:r>
              <a:rPr lang="en-US" sz="2000" spc="0" dirty="0">
                <a:ln w="3175">
                  <a:noFill/>
                </a:ln>
                <a:solidFill>
                  <a:srgbClr val="3C3B41"/>
                </a:solidFill>
                <a:latin typeface="Segoe UI"/>
                <a:cs typeface="Segoe UI" pitchFamily="34" charset="0"/>
              </a:rPr>
              <a:t>Governance benchmark</a:t>
            </a:r>
          </a:p>
          <a:p>
            <a:pPr lvl="0" defTabSz="914400">
              <a:lnSpc>
                <a:spcPct val="90000"/>
              </a:lnSpc>
              <a:spcBef>
                <a:spcPct val="0"/>
              </a:spcBef>
              <a:spcAft>
                <a:spcPts val="600"/>
              </a:spcAft>
              <a:buSzTx/>
              <a:defRPr/>
            </a:pPr>
            <a:r>
              <a:rPr lang="en-US" sz="1600" spc="0" dirty="0">
                <a:ln w="3175">
                  <a:noFill/>
                </a:ln>
                <a:solidFill>
                  <a:srgbClr val="3C3B41"/>
                </a:solidFill>
                <a:latin typeface="Segoe UI"/>
                <a:cs typeface="Segoe UI" pitchFamily="34" charset="0"/>
              </a:rPr>
              <a:t>Assess your current state and the future state to get started</a:t>
            </a:r>
          </a:p>
        </p:txBody>
      </p:sp>
      <p:grpSp>
        <p:nvGrpSpPr>
          <p:cNvPr id="41" name="Group 40" descr="Governance benchmark - Assess your current state and the future state to get started is highlighted.">
            <a:extLst>
              <a:ext uri="{FF2B5EF4-FFF2-40B4-BE49-F238E27FC236}">
                <a16:creationId xmlns:a16="http://schemas.microsoft.com/office/drawing/2014/main" id="{39A456EF-F79C-41F1-B73D-07B8B42C438F}"/>
              </a:ext>
            </a:extLst>
          </p:cNvPr>
          <p:cNvGrpSpPr/>
          <p:nvPr/>
        </p:nvGrpSpPr>
        <p:grpSpPr>
          <a:xfrm>
            <a:off x="-1" y="3392455"/>
            <a:ext cx="8021092" cy="943200"/>
            <a:chOff x="-1" y="3408497"/>
            <a:chExt cx="8021092" cy="943200"/>
          </a:xfrm>
        </p:grpSpPr>
        <p:sp>
          <p:nvSpPr>
            <p:cNvPr id="42" name="Rectangle 41">
              <a:extLst>
                <a:ext uri="{FF2B5EF4-FFF2-40B4-BE49-F238E27FC236}">
                  <a16:creationId xmlns:a16="http://schemas.microsoft.com/office/drawing/2014/main" id="{CB327D1D-E4A5-4E85-BCC3-B7DA5EEF41D5}"/>
                </a:ext>
                <a:ext uri="{C183D7F6-B498-43B3-948B-1728B52AA6E4}">
                  <adec:decorative xmlns:adec="http://schemas.microsoft.com/office/drawing/2017/decorative" val="1"/>
                </a:ext>
              </a:extLst>
            </p:cNvPr>
            <p:cNvSpPr/>
            <p:nvPr/>
          </p:nvSpPr>
          <p:spPr bwMode="auto">
            <a:xfrm>
              <a:off x="-1" y="3408497"/>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itle 1">
              <a:extLst>
                <a:ext uri="{FF2B5EF4-FFF2-40B4-BE49-F238E27FC236}">
                  <a16:creationId xmlns:a16="http://schemas.microsoft.com/office/drawing/2014/main" id="{CAF4A39F-6C89-454A-9481-42DA68D15B6E}"/>
                </a:ext>
                <a:ext uri="{C183D7F6-B498-43B3-948B-1728B52AA6E4}">
                  <adec:decorative xmlns:adec="http://schemas.microsoft.com/office/drawing/2017/decorative" val="1"/>
                </a:ext>
              </a:extLst>
            </p:cNvPr>
            <p:cNvSpPr txBox="1">
              <a:spLocks/>
            </p:cNvSpPr>
            <p:nvPr/>
          </p:nvSpPr>
          <p:spPr>
            <a:xfrm>
              <a:off x="1133571" y="3463439"/>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67B4"/>
                  </a:solidFill>
                  <a:effectLst/>
                  <a:uLnTx/>
                  <a:uFillTx/>
                  <a:latin typeface="Segoe UI"/>
                  <a:ea typeface="+mn-ea"/>
                  <a:cs typeface="Segoe UI" pitchFamily="34" charset="0"/>
                </a:rPr>
                <a:t>Governance benchmark</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0067B4"/>
                  </a:solidFill>
                  <a:effectLst/>
                  <a:uLnTx/>
                  <a:uFillTx/>
                  <a:latin typeface="Segoe UI"/>
                  <a:ea typeface="+mn-ea"/>
                  <a:cs typeface="Segoe UI" pitchFamily="34" charset="0"/>
                </a:rPr>
                <a:t>Assess your current state and the future state to get started</a:t>
              </a:r>
            </a:p>
          </p:txBody>
        </p:sp>
        <p:sp>
          <p:nvSpPr>
            <p:cNvPr id="44" name="Oval 43">
              <a:extLst>
                <a:ext uri="{FF2B5EF4-FFF2-40B4-BE49-F238E27FC236}">
                  <a16:creationId xmlns:a16="http://schemas.microsoft.com/office/drawing/2014/main" id="{6F4D7BA8-6D4F-4A1E-9C51-FCB6B1642213}"/>
                </a:ext>
                <a:ext uri="{C183D7F6-B498-43B3-948B-1728B52AA6E4}">
                  <adec:decorative xmlns:adec="http://schemas.microsoft.com/office/drawing/2017/decorative" val="1"/>
                </a:ext>
              </a:extLst>
            </p:cNvPr>
            <p:cNvSpPr/>
            <p:nvPr/>
          </p:nvSpPr>
          <p:spPr bwMode="auto">
            <a:xfrm>
              <a:off x="500385" y="3630616"/>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2</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sp>
        <p:nvSpPr>
          <p:cNvPr id="61" name="Oval 60">
            <a:extLst>
              <a:ext uri="{FF2B5EF4-FFF2-40B4-BE49-F238E27FC236}">
                <a16:creationId xmlns:a16="http://schemas.microsoft.com/office/drawing/2014/main" id="{ED9B74E9-50F3-44FF-99ED-E91DC0F30DA3}"/>
              </a:ext>
              <a:ext uri="{C183D7F6-B498-43B3-948B-1728B52AA6E4}">
                <adec:decorative xmlns:adec="http://schemas.microsoft.com/office/drawing/2017/decorative" val="1"/>
              </a:ext>
            </a:extLst>
          </p:cNvPr>
          <p:cNvSpPr/>
          <p:nvPr/>
        </p:nvSpPr>
        <p:spPr bwMode="auto">
          <a:xfrm>
            <a:off x="500385" y="4750355"/>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26" name="Content Placeholder 25">
            <a:extLst>
              <a:ext uri="{FF2B5EF4-FFF2-40B4-BE49-F238E27FC236}">
                <a16:creationId xmlns:a16="http://schemas.microsoft.com/office/drawing/2014/main" id="{88F9190B-1535-4202-ABA5-DB7518CE922D}"/>
              </a:ext>
            </a:extLst>
          </p:cNvPr>
          <p:cNvSpPr>
            <a:spLocks noGrp="1"/>
          </p:cNvSpPr>
          <p:nvPr>
            <p:ph sz="quarter" idx="12"/>
          </p:nvPr>
        </p:nvSpPr>
        <p:spPr>
          <a:xfrm>
            <a:off x="656584" y="4768068"/>
            <a:ext cx="628918" cy="517065"/>
          </a:xfrm>
        </p:spPr>
        <p:txBody>
          <a:bodyPr/>
          <a:lstStyle/>
          <a:p>
            <a:pPr marL="457200" lvl="0" indent="-457200" algn="ctr" defTabSz="932304" fontAlgn="base">
              <a:lnSpc>
                <a:spcPct val="90000"/>
              </a:lnSpc>
              <a:spcBef>
                <a:spcPct val="0"/>
              </a:spcBef>
              <a:spcAft>
                <a:spcPct val="0"/>
              </a:spcAft>
              <a:buSzTx/>
              <a:buFont typeface="+mj-lt"/>
              <a:buAutoNum type="arabicPeriod" startAt="3"/>
              <a:defRPr/>
            </a:pPr>
            <a:r>
              <a:rPr lang="en-US" dirty="0">
                <a:solidFill>
                  <a:schemeClr val="bg1"/>
                </a:solidFill>
              </a:rPr>
              <a:t> </a:t>
            </a:r>
          </a:p>
        </p:txBody>
      </p:sp>
      <p:sp>
        <p:nvSpPr>
          <p:cNvPr id="32" name="Content Placeholder 31">
            <a:extLst>
              <a:ext uri="{FF2B5EF4-FFF2-40B4-BE49-F238E27FC236}">
                <a16:creationId xmlns:a16="http://schemas.microsoft.com/office/drawing/2014/main" id="{D2A8FF8E-4A59-4710-9E72-F0A585453550}"/>
              </a:ext>
            </a:extLst>
          </p:cNvPr>
          <p:cNvSpPr>
            <a:spLocks noGrp="1"/>
          </p:cNvSpPr>
          <p:nvPr>
            <p:ph sz="quarter" idx="15"/>
          </p:nvPr>
        </p:nvSpPr>
        <p:spPr>
          <a:xfrm>
            <a:off x="1224136" y="4517512"/>
            <a:ext cx="4371455" cy="978987"/>
          </a:xfrm>
        </p:spPr>
        <p:txBody>
          <a:bodyPr/>
          <a:lstStyle/>
          <a:p>
            <a:pPr lvl="0" defTabSz="914400">
              <a:lnSpc>
                <a:spcPct val="90000"/>
              </a:lnSpc>
              <a:spcBef>
                <a:spcPct val="0"/>
              </a:spcBef>
              <a:spcAft>
                <a:spcPts val="600"/>
              </a:spcAft>
              <a:buSzTx/>
              <a:defRPr/>
            </a:pPr>
            <a:r>
              <a:rPr lang="en-US" sz="2000" spc="0" dirty="0">
                <a:ln w="3175">
                  <a:noFill/>
                </a:ln>
                <a:solidFill>
                  <a:srgbClr val="3C3B41"/>
                </a:solidFill>
                <a:latin typeface="Segoe UI"/>
                <a:cs typeface="Segoe UI" pitchFamily="34" charset="0"/>
              </a:rPr>
              <a:t>Initial governance foundation </a:t>
            </a:r>
          </a:p>
          <a:p>
            <a:pPr lvl="0" defTabSz="914400">
              <a:lnSpc>
                <a:spcPct val="90000"/>
              </a:lnSpc>
              <a:spcBef>
                <a:spcPct val="0"/>
              </a:spcBef>
              <a:spcAft>
                <a:spcPts val="600"/>
              </a:spcAft>
              <a:buSzTx/>
              <a:defRPr/>
            </a:pPr>
            <a:r>
              <a:rPr lang="en-US" sz="1600" spc="0" dirty="0">
                <a:ln w="3175">
                  <a:noFill/>
                </a:ln>
                <a:solidFill>
                  <a:srgbClr val="3C3B41"/>
                </a:solidFill>
                <a:latin typeface="Segoe UI"/>
                <a:cs typeface="Segoe UI" pitchFamily="34" charset="0"/>
              </a:rPr>
              <a:t>Begin establishing your governance foundation </a:t>
            </a:r>
            <a:br>
              <a:rPr lang="en-US" sz="1600" spc="0" dirty="0">
                <a:ln w="3175">
                  <a:noFill/>
                </a:ln>
                <a:solidFill>
                  <a:srgbClr val="3C3B41"/>
                </a:solidFill>
                <a:latin typeface="Segoe UI"/>
                <a:cs typeface="Segoe UI" pitchFamily="34" charset="0"/>
              </a:rPr>
            </a:br>
            <a:r>
              <a:rPr lang="en-US" sz="1600" spc="0" dirty="0">
                <a:ln w="3175">
                  <a:noFill/>
                </a:ln>
                <a:solidFill>
                  <a:srgbClr val="3C3B41"/>
                </a:solidFill>
                <a:latin typeface="Segoe UI"/>
                <a:cs typeface="Segoe UI" pitchFamily="34" charset="0"/>
              </a:rPr>
              <a:t>by implementing a set of governance tools</a:t>
            </a:r>
            <a:endParaRPr lang="en-US" dirty="0"/>
          </a:p>
        </p:txBody>
      </p:sp>
      <p:sp>
        <p:nvSpPr>
          <p:cNvPr id="64" name="Oval 63">
            <a:extLst>
              <a:ext uri="{FF2B5EF4-FFF2-40B4-BE49-F238E27FC236}">
                <a16:creationId xmlns:a16="http://schemas.microsoft.com/office/drawing/2014/main" id="{B80E8184-2436-474D-A823-C46F23DD9BA2}"/>
              </a:ext>
              <a:ext uri="{C183D7F6-B498-43B3-948B-1728B52AA6E4}">
                <adec:decorative xmlns:adec="http://schemas.microsoft.com/office/drawing/2017/decorative" val="1"/>
              </a:ext>
            </a:extLst>
          </p:cNvPr>
          <p:cNvSpPr/>
          <p:nvPr/>
        </p:nvSpPr>
        <p:spPr bwMode="auto">
          <a:xfrm>
            <a:off x="500385" y="5886137"/>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33" name="Content Placeholder 32">
            <a:extLst>
              <a:ext uri="{FF2B5EF4-FFF2-40B4-BE49-F238E27FC236}">
                <a16:creationId xmlns:a16="http://schemas.microsoft.com/office/drawing/2014/main" id="{5A57B0D3-1763-4A3E-828B-1FC137FB54AA}"/>
              </a:ext>
            </a:extLst>
          </p:cNvPr>
          <p:cNvSpPr>
            <a:spLocks noGrp="1"/>
          </p:cNvSpPr>
          <p:nvPr>
            <p:ph sz="quarter" idx="16"/>
          </p:nvPr>
        </p:nvSpPr>
        <p:spPr>
          <a:xfrm>
            <a:off x="712313" y="5903988"/>
            <a:ext cx="503387" cy="517065"/>
          </a:xfrm>
        </p:spPr>
        <p:txBody>
          <a:bodyPr/>
          <a:lstStyle/>
          <a:p>
            <a:pPr marL="457200" lvl="0" indent="-457200" algn="ctr" defTabSz="932304" fontAlgn="base">
              <a:lnSpc>
                <a:spcPct val="90000"/>
              </a:lnSpc>
              <a:spcBef>
                <a:spcPct val="0"/>
              </a:spcBef>
              <a:spcAft>
                <a:spcPct val="0"/>
              </a:spcAft>
              <a:buSzTx/>
              <a:buFont typeface="+mj-lt"/>
              <a:buAutoNum type="arabicPeriod" startAt="4"/>
              <a:defRPr/>
            </a:pPr>
            <a:r>
              <a:rPr lang="en-US" sz="2400" dirty="0">
                <a:solidFill>
                  <a:schemeClr val="bg1"/>
                </a:solidFill>
              </a:rPr>
              <a:t> </a:t>
            </a:r>
          </a:p>
        </p:txBody>
      </p:sp>
      <p:sp>
        <p:nvSpPr>
          <p:cNvPr id="34" name="Content Placeholder 33">
            <a:extLst>
              <a:ext uri="{FF2B5EF4-FFF2-40B4-BE49-F238E27FC236}">
                <a16:creationId xmlns:a16="http://schemas.microsoft.com/office/drawing/2014/main" id="{8AC34D58-C968-4B58-A90A-BB4B51C1DD21}"/>
              </a:ext>
            </a:extLst>
          </p:cNvPr>
          <p:cNvSpPr>
            <a:spLocks noGrp="1"/>
          </p:cNvSpPr>
          <p:nvPr>
            <p:ph sz="quarter" idx="17"/>
          </p:nvPr>
        </p:nvSpPr>
        <p:spPr>
          <a:xfrm>
            <a:off x="1225162" y="5804444"/>
            <a:ext cx="4882738" cy="598208"/>
          </a:xfrm>
        </p:spPr>
        <p:txBody>
          <a:bodyPr/>
          <a:lstStyle/>
          <a:p>
            <a:pPr lvl="0" defTabSz="914400">
              <a:lnSpc>
                <a:spcPct val="90000"/>
              </a:lnSpc>
              <a:spcBef>
                <a:spcPct val="0"/>
              </a:spcBef>
              <a:spcAft>
                <a:spcPts val="600"/>
              </a:spcAft>
              <a:buSzTx/>
              <a:defRPr/>
            </a:pPr>
            <a:r>
              <a:rPr lang="en-US" sz="2000" spc="0" dirty="0">
                <a:ln w="3175">
                  <a:noFill/>
                </a:ln>
                <a:solidFill>
                  <a:srgbClr val="3C3B41"/>
                </a:solidFill>
                <a:latin typeface="Segoe UI"/>
                <a:cs typeface="Segoe UI" pitchFamily="34" charset="0"/>
              </a:rPr>
              <a:t>Evolve governance foundation</a:t>
            </a:r>
            <a:br>
              <a:rPr lang="en-US" sz="1800" spc="0" dirty="0">
                <a:ln w="3175">
                  <a:noFill/>
                </a:ln>
                <a:solidFill>
                  <a:srgbClr val="3C3B41"/>
                </a:solidFill>
                <a:latin typeface="Segoe UI"/>
                <a:cs typeface="Segoe UI" pitchFamily="34" charset="0"/>
              </a:rPr>
            </a:br>
            <a:r>
              <a:rPr lang="en-US" sz="1600" spc="0" dirty="0">
                <a:ln w="3175">
                  <a:noFill/>
                </a:ln>
                <a:solidFill>
                  <a:srgbClr val="3C3B41"/>
                </a:solidFill>
                <a:latin typeface="Segoe UI"/>
                <a:cs typeface="Segoe UI" pitchFamily="34" charset="0"/>
              </a:rPr>
              <a:t>Iteratively add governance controls to address risks</a:t>
            </a:r>
            <a:endParaRPr lang="en-US" dirty="0"/>
          </a:p>
        </p:txBody>
      </p:sp>
      <p:pic>
        <p:nvPicPr>
          <p:cNvPr id="31" name="Picture 30">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Tree>
    <p:extLst>
      <p:ext uri="{BB962C8B-B14F-4D97-AF65-F5344CB8AC3E}">
        <p14:creationId xmlns:p14="http://schemas.microsoft.com/office/powerpoint/2010/main" val="137887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C09C2F-B405-4A6A-8DF1-A11B70B3D7F4}"/>
              </a:ext>
            </a:extLst>
          </p:cNvPr>
          <p:cNvSpPr>
            <a:spLocks noGrp="1"/>
          </p:cNvSpPr>
          <p:nvPr>
            <p:ph type="title"/>
          </p:nvPr>
        </p:nvSpPr>
        <p:spPr>
          <a:xfrm>
            <a:off x="455996" y="620428"/>
            <a:ext cx="5473750" cy="487936"/>
          </a:xfrm>
        </p:spPr>
        <p:txBody>
          <a:bodyPr/>
          <a:lstStyle/>
          <a:p>
            <a:pPr>
              <a:spcBef>
                <a:spcPts val="1200"/>
              </a:spcBef>
            </a:pPr>
            <a:r>
              <a:rPr lang="en-US" dirty="0">
                <a:solidFill>
                  <a:schemeClr val="tx2"/>
                </a:solidFill>
              </a:rPr>
              <a:t>Benchmark</a:t>
            </a:r>
            <a:r>
              <a:rPr lang="en-US" dirty="0"/>
              <a:t> your governance state</a:t>
            </a:r>
            <a:endParaRPr lang="en-US" sz="1960" dirty="0"/>
          </a:p>
        </p:txBody>
      </p:sp>
      <p:sp>
        <p:nvSpPr>
          <p:cNvPr id="3" name="Content Placeholder 2">
            <a:extLst>
              <a:ext uri="{FF2B5EF4-FFF2-40B4-BE49-F238E27FC236}">
                <a16:creationId xmlns:a16="http://schemas.microsoft.com/office/drawing/2014/main" id="{EAEDBAA7-1F91-4C6D-AD9D-239241B6E6AB}"/>
              </a:ext>
            </a:extLst>
          </p:cNvPr>
          <p:cNvSpPr>
            <a:spLocks noGrp="1"/>
          </p:cNvSpPr>
          <p:nvPr>
            <p:ph sz="quarter" idx="12"/>
          </p:nvPr>
        </p:nvSpPr>
        <p:spPr>
          <a:xfrm>
            <a:off x="439021" y="1862465"/>
            <a:ext cx="5960873" cy="880497"/>
          </a:xfrm>
        </p:spPr>
        <p:txBody>
          <a:bodyPr/>
          <a:lstStyle/>
          <a:p>
            <a:r>
              <a:rPr lang="en-US" sz="1961" spc="0" dirty="0">
                <a:latin typeface="Segoe UI"/>
              </a:rPr>
              <a:t>Make governance </a:t>
            </a:r>
            <a:r>
              <a:rPr lang="en-US" sz="1961" spc="0" dirty="0"/>
              <a:t>actionable</a:t>
            </a:r>
            <a:r>
              <a:rPr lang="en-US" sz="1961" spc="0" dirty="0">
                <a:solidFill>
                  <a:srgbClr val="0078D3"/>
                </a:solidFill>
                <a:latin typeface="Segoe UI"/>
              </a:rPr>
              <a:t> </a:t>
            </a:r>
            <a:r>
              <a:rPr lang="en-US" sz="1961" spc="0" dirty="0">
                <a:latin typeface="Segoe UI"/>
              </a:rPr>
              <a:t>with </a:t>
            </a:r>
            <a:r>
              <a:rPr lang="en-US" sz="1961" spc="0" dirty="0"/>
              <a:t>processes and policies. </a:t>
            </a:r>
            <a:r>
              <a:rPr lang="en-US" sz="1961" spc="0" dirty="0">
                <a:latin typeface="Segoe UI"/>
              </a:rPr>
              <a:t>Use the </a:t>
            </a:r>
            <a:r>
              <a:rPr lang="en-US" sz="1961" spc="0" dirty="0">
                <a:solidFill>
                  <a:srgbClr val="0078D3"/>
                </a:solidFill>
              </a:rPr>
              <a:t>Governance benchmark tool.</a:t>
            </a:r>
            <a:endParaRPr lang="en-US" dirty="0"/>
          </a:p>
        </p:txBody>
      </p:sp>
      <p:sp>
        <p:nvSpPr>
          <p:cNvPr id="8" name="Text Placeholder 7">
            <a:extLst>
              <a:ext uri="{FF2B5EF4-FFF2-40B4-BE49-F238E27FC236}">
                <a16:creationId xmlns:a16="http://schemas.microsoft.com/office/drawing/2014/main" id="{C82AAD06-559D-4F2D-BE22-C0BE44350CD7}"/>
              </a:ext>
            </a:extLst>
          </p:cNvPr>
          <p:cNvSpPr>
            <a:spLocks noGrp="1"/>
          </p:cNvSpPr>
          <p:nvPr>
            <p:ph sz="quarter" idx="10"/>
          </p:nvPr>
        </p:nvSpPr>
        <p:spPr>
          <a:xfrm>
            <a:off x="439021" y="2775397"/>
            <a:ext cx="5656979" cy="2308645"/>
          </a:xfrm>
        </p:spPr>
        <p:txBody>
          <a:bodyPr/>
          <a:lstStyle/>
          <a:p>
            <a:pPr marL="285750" indent="-285750">
              <a:lnSpc>
                <a:spcPts val="2353"/>
              </a:lnSpc>
              <a:spcAft>
                <a:spcPts val="1200"/>
              </a:spcAft>
              <a:buFont typeface="Arial" panose="020B0604020202020204" pitchFamily="34" charset="0"/>
              <a:buChar char="•"/>
            </a:pPr>
            <a:r>
              <a:rPr lang="en-US" sz="1600" dirty="0">
                <a:solidFill>
                  <a:schemeClr val="tx1"/>
                </a:solidFill>
                <a:latin typeface="+mn-lt"/>
              </a:rPr>
              <a:t>Establish a governance baseline </a:t>
            </a:r>
            <a:br>
              <a:rPr lang="en-US" sz="1600" dirty="0">
                <a:solidFill>
                  <a:schemeClr val="tx1"/>
                </a:solidFill>
                <a:latin typeface="+mn-lt"/>
              </a:rPr>
            </a:br>
            <a:r>
              <a:rPr lang="en-US" sz="1600" dirty="0">
                <a:solidFill>
                  <a:schemeClr val="tx1"/>
                </a:solidFill>
                <a:latin typeface="+mn-lt"/>
              </a:rPr>
              <a:t>and recommended starting-point</a:t>
            </a:r>
          </a:p>
          <a:p>
            <a:pPr marL="285750" indent="-285750">
              <a:lnSpc>
                <a:spcPts val="2353"/>
              </a:lnSpc>
              <a:spcAft>
                <a:spcPts val="1200"/>
              </a:spcAft>
              <a:buFont typeface="Arial" panose="020B0604020202020204" pitchFamily="34" charset="0"/>
              <a:buChar char="•"/>
            </a:pPr>
            <a:r>
              <a:rPr lang="en-US" sz="1600" dirty="0">
                <a:solidFill>
                  <a:schemeClr val="tx1"/>
                </a:solidFill>
                <a:latin typeface="+mn-lt"/>
              </a:rPr>
              <a:t>Understand gaps between your desired and current governance state, using the Cloud Adoption Framework.</a:t>
            </a:r>
          </a:p>
          <a:p>
            <a:pPr marL="285750" indent="-285750">
              <a:lnSpc>
                <a:spcPts val="2353"/>
              </a:lnSpc>
              <a:spcAft>
                <a:spcPts val="1200"/>
              </a:spcAft>
              <a:buFont typeface="Arial" panose="020B0604020202020204" pitchFamily="34" charset="0"/>
              <a:buChar char="•"/>
            </a:pPr>
            <a:r>
              <a:rPr lang="en-US" sz="1600" dirty="0">
                <a:solidFill>
                  <a:schemeClr val="tx1"/>
                </a:solidFill>
                <a:latin typeface="+mn-lt"/>
              </a:rPr>
              <a:t>Remove blockers with curated guidance on how to build a proper Governance foundation.</a:t>
            </a:r>
            <a:endParaRPr lang="en-US" dirty="0">
              <a:latin typeface="+mn-lt"/>
            </a:endParaRPr>
          </a:p>
        </p:txBody>
      </p:sp>
      <p:grpSp>
        <p:nvGrpSpPr>
          <p:cNvPr id="16" name="Group 15" descr="A computer screen showing Microsoft website for Cloud Adoption Framework Governance Benchmark Tool.">
            <a:extLst>
              <a:ext uri="{FF2B5EF4-FFF2-40B4-BE49-F238E27FC236}">
                <a16:creationId xmlns:a16="http://schemas.microsoft.com/office/drawing/2014/main" id="{9F1DC51B-F6C3-4180-A41F-DDD7D7BD1113}"/>
              </a:ext>
            </a:extLst>
          </p:cNvPr>
          <p:cNvGrpSpPr/>
          <p:nvPr/>
        </p:nvGrpSpPr>
        <p:grpSpPr>
          <a:xfrm>
            <a:off x="6354764" y="1832211"/>
            <a:ext cx="5656979" cy="4195019"/>
            <a:chOff x="5424316" y="632779"/>
            <a:chExt cx="6928184" cy="5338253"/>
          </a:xfrm>
        </p:grpSpPr>
        <p:pic>
          <p:nvPicPr>
            <p:cNvPr id="18" name="Picture 17">
              <a:extLst>
                <a:ext uri="{FF2B5EF4-FFF2-40B4-BE49-F238E27FC236}">
                  <a16:creationId xmlns:a16="http://schemas.microsoft.com/office/drawing/2014/main" id="{F263A51A-B65B-41E2-AD37-22FFCF8ECF7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277" t="9047" r="4141" b="9047"/>
            <a:stretch/>
          </p:blipFill>
          <p:spPr>
            <a:xfrm>
              <a:off x="5424316" y="632779"/>
              <a:ext cx="6928184" cy="5338253"/>
            </a:xfrm>
            <a:prstGeom prst="rect">
              <a:avLst/>
            </a:prstGeom>
          </p:spPr>
        </p:pic>
        <p:pic>
          <p:nvPicPr>
            <p:cNvPr id="19" name="Picture 18">
              <a:extLst>
                <a:ext uri="{FF2B5EF4-FFF2-40B4-BE49-F238E27FC236}">
                  <a16:creationId xmlns:a16="http://schemas.microsoft.com/office/drawing/2014/main" id="{3E423EDD-C043-4D48-B7F1-4A54F6AD68D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2" name="Content Placeholder 1">
            <a:extLst>
              <a:ext uri="{FF2B5EF4-FFF2-40B4-BE49-F238E27FC236}">
                <a16:creationId xmlns:a16="http://schemas.microsoft.com/office/drawing/2014/main" id="{607AB2B5-B0F3-49FA-8691-B98A57014432}"/>
              </a:ext>
            </a:extLst>
          </p:cNvPr>
          <p:cNvSpPr>
            <a:spLocks noGrp="1"/>
          </p:cNvSpPr>
          <p:nvPr>
            <p:ph sz="quarter" idx="11"/>
          </p:nvPr>
        </p:nvSpPr>
        <p:spPr>
          <a:xfrm>
            <a:off x="440803" y="6193036"/>
            <a:ext cx="1777748" cy="369332"/>
          </a:xfrm>
        </p:spPr>
        <p:txBody>
          <a:bodyPr/>
          <a:lstStyle/>
          <a:p>
            <a:pPr lvl="0" defTabSz="914400">
              <a:buSzTx/>
            </a:pPr>
            <a:r>
              <a:rPr lang="en-US" sz="1200" spc="0" dirty="0">
                <a:solidFill>
                  <a:srgbClr val="0078D4"/>
                </a:solidFill>
                <a:latin typeface="Segoe UI"/>
                <a:hlinkClick r:id="rId5">
                  <a:extLst>
                    <a:ext uri="{A12FA001-AC4F-418D-AE19-62706E023703}">
                      <ahyp:hlinkClr xmlns:ahyp="http://schemas.microsoft.com/office/drawing/2018/hyperlinkcolor" val="tx"/>
                    </a:ext>
                  </a:extLst>
                </a:hlinkClick>
              </a:rPr>
              <a:t>https://cafbaseline.com/</a:t>
            </a:r>
            <a:endParaRPr lang="en-US" dirty="0"/>
          </a:p>
        </p:txBody>
      </p:sp>
    </p:spTree>
    <p:extLst>
      <p:ext uri="{BB962C8B-B14F-4D97-AF65-F5344CB8AC3E}">
        <p14:creationId xmlns:p14="http://schemas.microsoft.com/office/powerpoint/2010/main" val="3489589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75E86-3C69-4CFD-B68B-368045926CBC}"/>
              </a:ext>
            </a:extLst>
          </p:cNvPr>
          <p:cNvSpPr>
            <a:spLocks noGrp="1"/>
          </p:cNvSpPr>
          <p:nvPr>
            <p:ph type="title"/>
          </p:nvPr>
        </p:nvSpPr>
        <p:spPr>
          <a:xfrm>
            <a:off x="428682" y="2532448"/>
            <a:ext cx="6734118" cy="1786334"/>
          </a:xfrm>
        </p:spPr>
        <p:txBody>
          <a:bodyPr/>
          <a:lstStyle/>
          <a:p>
            <a:r>
              <a:rPr lang="en-US" sz="3600" dirty="0"/>
              <a:t>Take action and set up your initial governance foundation</a:t>
            </a:r>
          </a:p>
        </p:txBody>
      </p:sp>
      <p:pic>
        <p:nvPicPr>
          <p:cNvPr id="3" name="Picture 2" descr="Microsoft Azure logo">
            <a:extLst>
              <a:ext uri="{FF2B5EF4-FFF2-40B4-BE49-F238E27FC236}">
                <a16:creationId xmlns:a16="http://schemas.microsoft.com/office/drawing/2014/main" id="{6CA1B565-6D47-44DC-9876-BA7038477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2" y="473796"/>
            <a:ext cx="1335673" cy="190278"/>
          </a:xfrm>
          <a:prstGeom prst="rect">
            <a:avLst/>
          </a:prstGeom>
        </p:spPr>
      </p:pic>
    </p:spTree>
    <p:extLst>
      <p:ext uri="{BB962C8B-B14F-4D97-AF65-F5344CB8AC3E}">
        <p14:creationId xmlns:p14="http://schemas.microsoft.com/office/powerpoint/2010/main" val="35426490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07175"/>
            <a:ext cx="7565096" cy="1534106"/>
          </a:xfrm>
        </p:spPr>
        <p:txBody>
          <a:bodyPr/>
          <a:lstStyle/>
          <a:p>
            <a:pPr>
              <a:lnSpc>
                <a:spcPts val="3000"/>
              </a:lnSpc>
            </a:pPr>
            <a:r>
              <a:rPr lang="en-US" sz="2200" dirty="0">
                <a:solidFill>
                  <a:schemeClr val="tx2"/>
                </a:solidFill>
              </a:rPr>
              <a:t>Guard and manage your digital transformation: </a:t>
            </a:r>
            <a:r>
              <a:rPr lang="en-US" sz="2200" dirty="0"/>
              <a:t>Mature your governance, security, and compliance strategy, move ahead, and remediate new risk with protected data, critical apps, and cost with </a:t>
            </a:r>
            <a:r>
              <a:rPr lang="en-US" sz="2200" dirty="0">
                <a:solidFill>
                  <a:schemeClr val="tx2"/>
                </a:solidFill>
              </a:rPr>
              <a:t>just-in-time governance layers.</a:t>
            </a:r>
            <a:endParaRPr lang="en-IN" sz="2200" dirty="0">
              <a:solidFill>
                <a:schemeClr val="tx2"/>
              </a:solidFill>
            </a:endParaRPr>
          </a:p>
        </p:txBody>
      </p:sp>
      <p:grpSp>
        <p:nvGrpSpPr>
          <p:cNvPr id="24" name="Group 23">
            <a:extLst>
              <a:ext uri="{FF2B5EF4-FFF2-40B4-BE49-F238E27FC236}">
                <a16:creationId xmlns:a16="http://schemas.microsoft.com/office/drawing/2014/main" id="{ABEC064E-3561-4426-89D4-50B299286E04}"/>
              </a:ext>
              <a:ext uri="{C183D7F6-B498-43B3-948B-1728B52AA6E4}">
                <adec:decorative xmlns:adec="http://schemas.microsoft.com/office/drawing/2017/decorative" val="1"/>
              </a:ext>
            </a:extLst>
          </p:cNvPr>
          <p:cNvGrpSpPr/>
          <p:nvPr/>
        </p:nvGrpSpPr>
        <p:grpSpPr>
          <a:xfrm>
            <a:off x="-1" y="2247209"/>
            <a:ext cx="7768425" cy="943200"/>
            <a:chOff x="-1" y="2247209"/>
            <a:chExt cx="7768425" cy="943200"/>
          </a:xfrm>
        </p:grpSpPr>
        <p:sp>
          <p:nvSpPr>
            <p:cNvPr id="25" name="Rectangle 24">
              <a:extLst>
                <a:ext uri="{FF2B5EF4-FFF2-40B4-BE49-F238E27FC236}">
                  <a16:creationId xmlns:a16="http://schemas.microsoft.com/office/drawing/2014/main" id="{F7EB508C-4FEC-411F-9B87-5AC106D61307}"/>
                </a:ext>
                <a:ext uri="{C183D7F6-B498-43B3-948B-1728B52AA6E4}">
                  <adec:decorative xmlns:adec="http://schemas.microsoft.com/office/drawing/2017/decorative" val="1"/>
                </a:ext>
              </a:extLst>
            </p:cNvPr>
            <p:cNvSpPr/>
            <p:nvPr/>
          </p:nvSpPr>
          <p:spPr bwMode="auto">
            <a:xfrm>
              <a:off x="-1" y="2247209"/>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4854BCAE-0C50-465F-8257-CF956BF48674}"/>
                </a:ext>
                <a:ext uri="{C183D7F6-B498-43B3-948B-1728B52AA6E4}">
                  <adec:decorative xmlns:adec="http://schemas.microsoft.com/office/drawing/2017/decorative" val="1"/>
                </a:ext>
              </a:extLst>
            </p:cNvPr>
            <p:cNvSpPr/>
            <p:nvPr/>
          </p:nvSpPr>
          <p:spPr bwMode="auto">
            <a:xfrm>
              <a:off x="500385" y="2478793"/>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sp>
        <p:nvSpPr>
          <p:cNvPr id="2" name="Content Placeholder 1">
            <a:extLst>
              <a:ext uri="{FF2B5EF4-FFF2-40B4-BE49-F238E27FC236}">
                <a16:creationId xmlns:a16="http://schemas.microsoft.com/office/drawing/2014/main" id="{8D10B03A-11A0-4C09-8A4A-2DA591944BD0}"/>
              </a:ext>
            </a:extLst>
          </p:cNvPr>
          <p:cNvSpPr>
            <a:spLocks noGrp="1"/>
          </p:cNvSpPr>
          <p:nvPr>
            <p:ph sz="quarter" idx="10"/>
          </p:nvPr>
        </p:nvSpPr>
        <p:spPr>
          <a:xfrm>
            <a:off x="511340" y="2522163"/>
            <a:ext cx="626617" cy="505255"/>
          </a:xfrm>
        </p:spPr>
        <p:txBody>
          <a:bodyPr/>
          <a:lstStyle/>
          <a:p>
            <a:pPr lvl="0" algn="ctr" defTabSz="932304" fontAlgn="base">
              <a:lnSpc>
                <a:spcPct val="90000"/>
              </a:lnSpc>
              <a:spcBef>
                <a:spcPct val="0"/>
              </a:spcBef>
              <a:spcAft>
                <a:spcPct val="0"/>
              </a:spcAft>
              <a:buSzTx/>
              <a:defRPr/>
            </a:pPr>
            <a:r>
              <a:rPr lang="en-US" sz="2040" kern="0" spc="0" dirty="0">
                <a:solidFill>
                  <a:srgbClr val="FFFFFF"/>
                </a:solidFill>
                <a:latin typeface="Segoe UI"/>
                <a:ea typeface="Segoe UI" panose="020B0502040204020203" pitchFamily="34" charset="0"/>
                <a:cs typeface="Segoe UI Semibold" panose="020B0702040204020203" pitchFamily="34" charset="0"/>
              </a:rPr>
              <a:t>1</a:t>
            </a:r>
            <a:endParaRPr lang="en-US" dirty="0"/>
          </a:p>
        </p:txBody>
      </p:sp>
      <p:sp>
        <p:nvSpPr>
          <p:cNvPr id="11" name="Content Placeholder 10">
            <a:extLst>
              <a:ext uri="{FF2B5EF4-FFF2-40B4-BE49-F238E27FC236}">
                <a16:creationId xmlns:a16="http://schemas.microsoft.com/office/drawing/2014/main" id="{4D623D37-AB77-44C3-983E-28956FF7E5D9}"/>
              </a:ext>
            </a:extLst>
          </p:cNvPr>
          <p:cNvSpPr>
            <a:spLocks noGrp="1"/>
          </p:cNvSpPr>
          <p:nvPr>
            <p:ph sz="quarter" idx="13"/>
          </p:nvPr>
        </p:nvSpPr>
        <p:spPr>
          <a:xfrm>
            <a:off x="1223775" y="2353565"/>
            <a:ext cx="5198818" cy="760208"/>
          </a:xfrm>
        </p:spPr>
        <p:txBody>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67B4"/>
                </a:solidFill>
                <a:effectLst/>
                <a:uLnTx/>
                <a:uFillTx/>
                <a:latin typeface="Segoe UI"/>
                <a:ea typeface="+mn-ea"/>
                <a:cs typeface="Segoe UI" pitchFamily="34" charset="0"/>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0067B4"/>
                </a:solidFill>
                <a:effectLst/>
                <a:uLnTx/>
                <a:uFillTx/>
                <a:latin typeface="Segoe UI"/>
                <a:ea typeface="+mn-ea"/>
                <a:cs typeface="Segoe UI" pitchFamily="34" charset="0"/>
              </a:rPr>
              <a:t>Establish a basic understanding of cloud governance</a:t>
            </a:r>
          </a:p>
        </p:txBody>
      </p:sp>
      <p:grpSp>
        <p:nvGrpSpPr>
          <p:cNvPr id="29" name="Group 28">
            <a:extLst>
              <a:ext uri="{FF2B5EF4-FFF2-40B4-BE49-F238E27FC236}">
                <a16:creationId xmlns:a16="http://schemas.microsoft.com/office/drawing/2014/main" id="{2D8E9208-3317-4CB0-AFD6-D881021F3175}"/>
              </a:ext>
              <a:ext uri="{C183D7F6-B498-43B3-948B-1728B52AA6E4}">
                <adec:decorative xmlns:adec="http://schemas.microsoft.com/office/drawing/2017/decorative" val="1"/>
              </a:ext>
            </a:extLst>
          </p:cNvPr>
          <p:cNvGrpSpPr/>
          <p:nvPr/>
        </p:nvGrpSpPr>
        <p:grpSpPr>
          <a:xfrm>
            <a:off x="-1" y="3408497"/>
            <a:ext cx="7768425" cy="943200"/>
            <a:chOff x="-1" y="3408497"/>
            <a:chExt cx="7768425" cy="943200"/>
          </a:xfrm>
        </p:grpSpPr>
        <p:sp>
          <p:nvSpPr>
            <p:cNvPr id="35" name="Rectangle 34">
              <a:extLst>
                <a:ext uri="{FF2B5EF4-FFF2-40B4-BE49-F238E27FC236}">
                  <a16:creationId xmlns:a16="http://schemas.microsoft.com/office/drawing/2014/main" id="{7447A922-6610-4D7B-A8AA-EC29724DE8BD}"/>
                </a:ext>
                <a:ext uri="{C183D7F6-B498-43B3-948B-1728B52AA6E4}">
                  <adec:decorative xmlns:adec="http://schemas.microsoft.com/office/drawing/2017/decorative" val="1"/>
                </a:ext>
              </a:extLst>
            </p:cNvPr>
            <p:cNvSpPr/>
            <p:nvPr/>
          </p:nvSpPr>
          <p:spPr bwMode="auto">
            <a:xfrm>
              <a:off x="-1" y="3408497"/>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86FD73AF-BB54-4686-A4C3-5864FAE2CF3E}"/>
                </a:ext>
                <a:ext uri="{C183D7F6-B498-43B3-948B-1728B52AA6E4}">
                  <adec:decorative xmlns:adec="http://schemas.microsoft.com/office/drawing/2017/decorative" val="1"/>
                </a:ext>
              </a:extLst>
            </p:cNvPr>
            <p:cNvSpPr/>
            <p:nvPr/>
          </p:nvSpPr>
          <p:spPr bwMode="auto">
            <a:xfrm>
              <a:off x="500385" y="3614574"/>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sp>
        <p:nvSpPr>
          <p:cNvPr id="3" name="Content Placeholder 2">
            <a:extLst>
              <a:ext uri="{FF2B5EF4-FFF2-40B4-BE49-F238E27FC236}">
                <a16:creationId xmlns:a16="http://schemas.microsoft.com/office/drawing/2014/main" id="{2A173F68-A230-4A2F-A9DE-D29D12D3E8FA}"/>
              </a:ext>
            </a:extLst>
          </p:cNvPr>
          <p:cNvSpPr>
            <a:spLocks noGrp="1"/>
          </p:cNvSpPr>
          <p:nvPr>
            <p:ph sz="quarter" idx="11"/>
          </p:nvPr>
        </p:nvSpPr>
        <p:spPr>
          <a:xfrm>
            <a:off x="517156" y="3658362"/>
            <a:ext cx="616605" cy="514630"/>
          </a:xfrm>
        </p:spPr>
        <p:txBody>
          <a:bodyPr/>
          <a:lstStyle/>
          <a:p>
            <a:pPr lvl="0" algn="ctr" defTabSz="932304" fontAlgn="base">
              <a:lnSpc>
                <a:spcPct val="90000"/>
              </a:lnSpc>
              <a:spcBef>
                <a:spcPct val="0"/>
              </a:spcBef>
              <a:spcAft>
                <a:spcPct val="0"/>
              </a:spcAft>
              <a:buSzTx/>
              <a:defRPr/>
            </a:pPr>
            <a:r>
              <a:rPr lang="en-US" sz="2040" kern="0" spc="0" dirty="0">
                <a:solidFill>
                  <a:srgbClr val="FFFFFF"/>
                </a:solidFill>
                <a:latin typeface="Segoe UI"/>
                <a:ea typeface="Segoe UI" panose="020B0502040204020203" pitchFamily="34" charset="0"/>
                <a:cs typeface="Segoe UI Semibold" panose="020B0702040204020203" pitchFamily="34" charset="0"/>
              </a:rPr>
              <a:t>2</a:t>
            </a:r>
            <a:endParaRPr lang="en-US" dirty="0"/>
          </a:p>
        </p:txBody>
      </p:sp>
      <p:sp>
        <p:nvSpPr>
          <p:cNvPr id="7" name="Content Placeholder 6">
            <a:extLst>
              <a:ext uri="{FF2B5EF4-FFF2-40B4-BE49-F238E27FC236}">
                <a16:creationId xmlns:a16="http://schemas.microsoft.com/office/drawing/2014/main" id="{9BB5A354-C181-4B68-B4CD-27BE40D82B67}"/>
              </a:ext>
            </a:extLst>
          </p:cNvPr>
          <p:cNvSpPr>
            <a:spLocks noGrp="1"/>
          </p:cNvSpPr>
          <p:nvPr>
            <p:ph sz="quarter" idx="14"/>
          </p:nvPr>
        </p:nvSpPr>
        <p:spPr>
          <a:xfrm>
            <a:off x="1225035" y="3493362"/>
            <a:ext cx="5500913" cy="760208"/>
          </a:xfrm>
        </p:spPr>
        <p:txBody>
          <a:bodyPr/>
          <a:lstStyle/>
          <a:p>
            <a:pPr lvl="0" defTabSz="914400">
              <a:lnSpc>
                <a:spcPct val="90000"/>
              </a:lnSpc>
              <a:spcBef>
                <a:spcPct val="0"/>
              </a:spcBef>
              <a:spcAft>
                <a:spcPts val="600"/>
              </a:spcAft>
              <a:buSzTx/>
              <a:defRPr/>
            </a:pPr>
            <a:r>
              <a:rPr lang="en-US" sz="2000" spc="0" dirty="0">
                <a:ln w="3175">
                  <a:noFill/>
                </a:ln>
                <a:solidFill>
                  <a:srgbClr val="0067B4"/>
                </a:solidFill>
                <a:latin typeface="Segoe UI"/>
                <a:cs typeface="Segoe UI" pitchFamily="34" charset="0"/>
              </a:rPr>
              <a:t>Governance benchmark</a:t>
            </a:r>
          </a:p>
          <a:p>
            <a:pPr lvl="0" defTabSz="914400">
              <a:lnSpc>
                <a:spcPct val="90000"/>
              </a:lnSpc>
              <a:spcBef>
                <a:spcPct val="0"/>
              </a:spcBef>
              <a:spcAft>
                <a:spcPts val="600"/>
              </a:spcAft>
              <a:buSzTx/>
              <a:defRPr/>
            </a:pPr>
            <a:r>
              <a:rPr lang="en-US" sz="1600" spc="0" dirty="0">
                <a:ln w="3175">
                  <a:noFill/>
                </a:ln>
                <a:solidFill>
                  <a:srgbClr val="0067B4"/>
                </a:solidFill>
                <a:latin typeface="Segoe UI"/>
                <a:cs typeface="Segoe UI" pitchFamily="34" charset="0"/>
              </a:rPr>
              <a:t>Assess your current state and the future state to get started</a:t>
            </a:r>
            <a:endParaRPr lang="en-US" dirty="0">
              <a:solidFill>
                <a:srgbClr val="0067B4"/>
              </a:solidFill>
            </a:endParaRPr>
          </a:p>
        </p:txBody>
      </p:sp>
      <p:sp>
        <p:nvSpPr>
          <p:cNvPr id="56" name="Oval 55">
            <a:extLst>
              <a:ext uri="{FF2B5EF4-FFF2-40B4-BE49-F238E27FC236}">
                <a16:creationId xmlns:a16="http://schemas.microsoft.com/office/drawing/2014/main" id="{2C87AE31-F67C-406E-8A1D-AFDF04DDFD8A}"/>
              </a:ext>
              <a:ext uri="{C183D7F6-B498-43B3-948B-1728B52AA6E4}">
                <adec:decorative xmlns:adec="http://schemas.microsoft.com/office/drawing/2017/decorative" val="1"/>
              </a:ext>
            </a:extLst>
          </p:cNvPr>
          <p:cNvSpPr/>
          <p:nvPr/>
        </p:nvSpPr>
        <p:spPr bwMode="auto">
          <a:xfrm>
            <a:off x="500385" y="4750355"/>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5" name="Content Placeholder 4">
            <a:extLst>
              <a:ext uri="{FF2B5EF4-FFF2-40B4-BE49-F238E27FC236}">
                <a16:creationId xmlns:a16="http://schemas.microsoft.com/office/drawing/2014/main" id="{38DAD340-3D9F-4908-BF4C-B83A1C096F60}"/>
              </a:ext>
            </a:extLst>
          </p:cNvPr>
          <p:cNvSpPr>
            <a:spLocks noGrp="1"/>
          </p:cNvSpPr>
          <p:nvPr>
            <p:ph sz="quarter" idx="12"/>
          </p:nvPr>
        </p:nvSpPr>
        <p:spPr>
          <a:xfrm>
            <a:off x="676884" y="4768863"/>
            <a:ext cx="588297" cy="522366"/>
          </a:xfrm>
        </p:spPr>
        <p:txBody>
          <a:bodyPr/>
          <a:lstStyle/>
          <a:p>
            <a:pPr marL="457200" lvl="0" indent="-457200" algn="ctr" defTabSz="932304" fontAlgn="base">
              <a:lnSpc>
                <a:spcPct val="90000"/>
              </a:lnSpc>
              <a:spcBef>
                <a:spcPct val="0"/>
              </a:spcBef>
              <a:spcAft>
                <a:spcPct val="0"/>
              </a:spcAft>
              <a:buSzTx/>
              <a:buFont typeface="+mj-lt"/>
              <a:buAutoNum type="arabicPeriod" startAt="3"/>
              <a:defRPr/>
            </a:pPr>
            <a:r>
              <a:rPr lang="en-US" sz="2400" dirty="0">
                <a:solidFill>
                  <a:schemeClr val="bg1"/>
                </a:solidFill>
              </a:rPr>
              <a:t> </a:t>
            </a:r>
          </a:p>
        </p:txBody>
      </p:sp>
      <p:sp>
        <p:nvSpPr>
          <p:cNvPr id="13" name="Content Placeholder 12">
            <a:extLst>
              <a:ext uri="{FF2B5EF4-FFF2-40B4-BE49-F238E27FC236}">
                <a16:creationId xmlns:a16="http://schemas.microsoft.com/office/drawing/2014/main" id="{57EBCAD0-6FF8-4573-82F8-CE451FE23D9E}"/>
              </a:ext>
            </a:extLst>
          </p:cNvPr>
          <p:cNvSpPr>
            <a:spLocks noGrp="1"/>
          </p:cNvSpPr>
          <p:nvPr>
            <p:ph sz="quarter" idx="16"/>
          </p:nvPr>
        </p:nvSpPr>
        <p:spPr>
          <a:xfrm>
            <a:off x="1232520" y="4518828"/>
            <a:ext cx="4371455" cy="981807"/>
          </a:xfrm>
        </p:spPr>
        <p:txBody>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Initial governance foundation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Begin establishing your governance foundation by implementing a set of governance tools</a:t>
            </a:r>
          </a:p>
        </p:txBody>
      </p:sp>
      <p:sp>
        <p:nvSpPr>
          <p:cNvPr id="40" name="Oval 39">
            <a:extLst>
              <a:ext uri="{FF2B5EF4-FFF2-40B4-BE49-F238E27FC236}">
                <a16:creationId xmlns:a16="http://schemas.microsoft.com/office/drawing/2014/main" id="{E30F4E55-C2C3-4CEA-B504-34207BF4C236}"/>
              </a:ext>
              <a:ext uri="{C183D7F6-B498-43B3-948B-1728B52AA6E4}">
                <adec:decorative xmlns:adec="http://schemas.microsoft.com/office/drawing/2017/decorative" val="1"/>
              </a:ext>
            </a:extLst>
          </p:cNvPr>
          <p:cNvSpPr/>
          <p:nvPr/>
        </p:nvSpPr>
        <p:spPr bwMode="auto">
          <a:xfrm>
            <a:off x="500385" y="5886137"/>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10" name="Content Placeholder 9">
            <a:extLst>
              <a:ext uri="{FF2B5EF4-FFF2-40B4-BE49-F238E27FC236}">
                <a16:creationId xmlns:a16="http://schemas.microsoft.com/office/drawing/2014/main" id="{48CD1429-71C9-4F79-A6F0-11FB0B700B32}"/>
              </a:ext>
            </a:extLst>
          </p:cNvPr>
          <p:cNvSpPr>
            <a:spLocks noGrp="1"/>
          </p:cNvSpPr>
          <p:nvPr>
            <p:ph sz="quarter" idx="17"/>
          </p:nvPr>
        </p:nvSpPr>
        <p:spPr>
          <a:xfrm>
            <a:off x="614424" y="5903919"/>
            <a:ext cx="702407" cy="520694"/>
          </a:xfrm>
        </p:spPr>
        <p:txBody>
          <a:bodyPr/>
          <a:lstStyle/>
          <a:p>
            <a:pPr marL="457200" lvl="0" indent="-457200" algn="ctr" defTabSz="932304" fontAlgn="base">
              <a:lnSpc>
                <a:spcPct val="90000"/>
              </a:lnSpc>
              <a:spcBef>
                <a:spcPct val="0"/>
              </a:spcBef>
              <a:spcAft>
                <a:spcPct val="0"/>
              </a:spcAft>
              <a:buSzTx/>
              <a:buFont typeface="+mj-lt"/>
              <a:buAutoNum type="arabicPeriod" startAt="4"/>
              <a:defRPr/>
            </a:pPr>
            <a:r>
              <a:rPr lang="en-US" sz="2400" dirty="0">
                <a:solidFill>
                  <a:schemeClr val="bg1"/>
                </a:solidFill>
              </a:rPr>
              <a:t> </a:t>
            </a:r>
          </a:p>
        </p:txBody>
      </p:sp>
      <p:sp>
        <p:nvSpPr>
          <p:cNvPr id="8" name="Content Placeholder 7">
            <a:extLst>
              <a:ext uri="{FF2B5EF4-FFF2-40B4-BE49-F238E27FC236}">
                <a16:creationId xmlns:a16="http://schemas.microsoft.com/office/drawing/2014/main" id="{9FB638AD-274C-4C4A-B96D-CB7A46D03FAF}"/>
              </a:ext>
            </a:extLst>
          </p:cNvPr>
          <p:cNvSpPr>
            <a:spLocks noGrp="1"/>
          </p:cNvSpPr>
          <p:nvPr>
            <p:ph sz="quarter" idx="15"/>
          </p:nvPr>
        </p:nvSpPr>
        <p:spPr>
          <a:xfrm>
            <a:off x="1226156" y="5804412"/>
            <a:ext cx="4899366" cy="585371"/>
          </a:xfrm>
        </p:spPr>
        <p:txBody>
          <a:bodyPr/>
          <a:lstStyle/>
          <a:p>
            <a:pPr lvl="0" defTabSz="914400">
              <a:lnSpc>
                <a:spcPct val="90000"/>
              </a:lnSpc>
              <a:spcBef>
                <a:spcPct val="0"/>
              </a:spcBef>
              <a:spcAft>
                <a:spcPts val="600"/>
              </a:spcAft>
              <a:buSzTx/>
              <a:defRPr/>
            </a:pPr>
            <a:r>
              <a:rPr lang="en-US" sz="2000" spc="0" dirty="0">
                <a:ln w="3175">
                  <a:noFill/>
                </a:ln>
                <a:solidFill>
                  <a:srgbClr val="3C3B41"/>
                </a:solidFill>
                <a:latin typeface="Segoe UI"/>
                <a:cs typeface="Segoe UI" pitchFamily="34" charset="0"/>
              </a:rPr>
              <a:t>Evolve governance foundation</a:t>
            </a:r>
            <a:br>
              <a:rPr lang="en-US" sz="1800" spc="0" dirty="0">
                <a:ln w="3175">
                  <a:noFill/>
                </a:ln>
                <a:solidFill>
                  <a:srgbClr val="3C3B41"/>
                </a:solidFill>
                <a:latin typeface="Segoe UI"/>
                <a:cs typeface="Segoe UI" pitchFamily="34" charset="0"/>
              </a:rPr>
            </a:br>
            <a:r>
              <a:rPr lang="en-US" sz="1600" spc="0" dirty="0">
                <a:ln w="3175">
                  <a:noFill/>
                </a:ln>
                <a:solidFill>
                  <a:srgbClr val="3C3B41"/>
                </a:solidFill>
                <a:latin typeface="Segoe UI"/>
                <a:cs typeface="Segoe UI" pitchFamily="34" charset="0"/>
              </a:rPr>
              <a:t>Iteratively add governance controls to address risks</a:t>
            </a:r>
            <a:endParaRPr lang="en-US" dirty="0"/>
          </a:p>
        </p:txBody>
      </p:sp>
      <p:pic>
        <p:nvPicPr>
          <p:cNvPr id="31" name="Picture 30">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grpSp>
        <p:nvGrpSpPr>
          <p:cNvPr id="57" name="Group 56" descr="Initial governance foundation - Begin establishing your governance foundation by implementing a set of governance tools is highlighted.">
            <a:extLst>
              <a:ext uri="{FF2B5EF4-FFF2-40B4-BE49-F238E27FC236}">
                <a16:creationId xmlns:a16="http://schemas.microsoft.com/office/drawing/2014/main" id="{BCF52417-D4E5-4383-BBE9-9068AA9DAF9D}"/>
              </a:ext>
            </a:extLst>
          </p:cNvPr>
          <p:cNvGrpSpPr/>
          <p:nvPr/>
        </p:nvGrpSpPr>
        <p:grpSpPr>
          <a:xfrm>
            <a:off x="-1" y="4560641"/>
            <a:ext cx="8034827" cy="943200"/>
            <a:chOff x="-1" y="4560641"/>
            <a:chExt cx="8034827" cy="943200"/>
          </a:xfrm>
        </p:grpSpPr>
        <p:sp>
          <p:nvSpPr>
            <p:cNvPr id="58" name="Rectangle 57">
              <a:extLst>
                <a:ext uri="{FF2B5EF4-FFF2-40B4-BE49-F238E27FC236}">
                  <a16:creationId xmlns:a16="http://schemas.microsoft.com/office/drawing/2014/main" id="{BE8AD1AA-6848-44AF-B21C-9DA7945B3869}"/>
                </a:ext>
                <a:ext uri="{C183D7F6-B498-43B3-948B-1728B52AA6E4}">
                  <adec:decorative xmlns:adec="http://schemas.microsoft.com/office/drawing/2017/decorative" val="1"/>
                </a:ext>
              </a:extLst>
            </p:cNvPr>
            <p:cNvSpPr/>
            <p:nvPr/>
          </p:nvSpPr>
          <p:spPr bwMode="auto">
            <a:xfrm>
              <a:off x="-1" y="4560641"/>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itle 1">
              <a:extLst>
                <a:ext uri="{FF2B5EF4-FFF2-40B4-BE49-F238E27FC236}">
                  <a16:creationId xmlns:a16="http://schemas.microsoft.com/office/drawing/2014/main" id="{1E4744BC-0E41-4053-9656-47749134BF64}"/>
                </a:ext>
                <a:ext uri="{C183D7F6-B498-43B3-948B-1728B52AA6E4}">
                  <adec:decorative xmlns:adec="http://schemas.microsoft.com/office/drawing/2017/decorative" val="1"/>
                </a:ext>
              </a:extLst>
            </p:cNvPr>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67B4"/>
                  </a:solidFill>
                  <a:effectLst/>
                  <a:uLnTx/>
                  <a:uFillTx/>
                  <a:latin typeface="Segoe UI"/>
                  <a:ea typeface="+mn-ea"/>
                  <a:cs typeface="Segoe UI" pitchFamily="34" charset="0"/>
                </a:rPr>
                <a:t>Initial governance foundation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0067B4"/>
                  </a:solidFill>
                  <a:effectLst/>
                  <a:uLnTx/>
                  <a:uFillTx/>
                  <a:latin typeface="Segoe UI"/>
                  <a:ea typeface="+mn-ea"/>
                  <a:cs typeface="Segoe UI" pitchFamily="34" charset="0"/>
                </a:rPr>
                <a:t>Begin establishing your governance foundation </a:t>
              </a:r>
              <a:br>
                <a:rPr kumimoji="0" lang="en-US" sz="1600" b="0" i="0" u="none" strike="noStrike" kern="1200" cap="none" spc="0" normalizeH="0" baseline="0" noProof="0" dirty="0">
                  <a:ln w="3175">
                    <a:noFill/>
                  </a:ln>
                  <a:solidFill>
                    <a:srgbClr val="0067B4"/>
                  </a:solidFill>
                  <a:effectLst/>
                  <a:uLnTx/>
                  <a:uFillTx/>
                  <a:latin typeface="Segoe UI"/>
                  <a:ea typeface="+mn-ea"/>
                  <a:cs typeface="Segoe UI" pitchFamily="34" charset="0"/>
                </a:rPr>
              </a:br>
              <a:r>
                <a:rPr kumimoji="0" lang="en-US" sz="1600" b="0" i="0" u="none" strike="noStrike" kern="1200" cap="none" spc="0" normalizeH="0" baseline="0" noProof="0" dirty="0">
                  <a:ln w="3175">
                    <a:noFill/>
                  </a:ln>
                  <a:solidFill>
                    <a:srgbClr val="0067B4"/>
                  </a:solidFill>
                  <a:effectLst/>
                  <a:uLnTx/>
                  <a:uFillTx/>
                  <a:latin typeface="Segoe UI"/>
                  <a:ea typeface="+mn-ea"/>
                  <a:cs typeface="Segoe UI" pitchFamily="34" charset="0"/>
                </a:rPr>
                <a:t>by implementing a set of governance tools</a:t>
              </a:r>
            </a:p>
          </p:txBody>
        </p:sp>
        <p:sp>
          <p:nvSpPr>
            <p:cNvPr id="60" name="Oval 59">
              <a:extLst>
                <a:ext uri="{FF2B5EF4-FFF2-40B4-BE49-F238E27FC236}">
                  <a16:creationId xmlns:a16="http://schemas.microsoft.com/office/drawing/2014/main" id="{6C6A94A2-9673-416E-A467-50F5D6A5D863}"/>
                </a:ext>
                <a:ext uri="{C183D7F6-B498-43B3-948B-1728B52AA6E4}">
                  <adec:decorative xmlns:adec="http://schemas.microsoft.com/office/drawing/2017/decorative" val="1"/>
                </a:ext>
              </a:extLst>
            </p:cNvPr>
            <p:cNvSpPr/>
            <p:nvPr/>
          </p:nvSpPr>
          <p:spPr bwMode="auto">
            <a:xfrm>
              <a:off x="500385" y="4750355"/>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40890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0AABBB-D1AC-47B5-8337-B6D9689B515B}"/>
              </a:ext>
            </a:extLst>
          </p:cNvPr>
          <p:cNvSpPr>
            <a:spLocks noGrp="1"/>
          </p:cNvSpPr>
          <p:nvPr>
            <p:ph type="title"/>
          </p:nvPr>
        </p:nvSpPr>
        <p:spPr>
          <a:xfrm>
            <a:off x="455994" y="556382"/>
            <a:ext cx="5764451" cy="710456"/>
          </a:xfrm>
        </p:spPr>
        <p:txBody>
          <a:bodyPr/>
          <a:lstStyle/>
          <a:p>
            <a:r>
              <a:rPr lang="en-US" dirty="0"/>
              <a:t>Executing incremental governance</a:t>
            </a:r>
          </a:p>
        </p:txBody>
      </p:sp>
      <p:sp>
        <p:nvSpPr>
          <p:cNvPr id="209" name="Rectangle 208">
            <a:extLst>
              <a:ext uri="{FF2B5EF4-FFF2-40B4-BE49-F238E27FC236}">
                <a16:creationId xmlns:a16="http://schemas.microsoft.com/office/drawing/2014/main" id="{817675D7-2E14-422C-BDEA-87BF5481F35E}"/>
              </a:ext>
              <a:ext uri="{C183D7F6-B498-43B3-948B-1728B52AA6E4}">
                <adec:decorative xmlns:adec="http://schemas.microsoft.com/office/drawing/2017/decorative" val="1"/>
              </a:ext>
            </a:extLst>
          </p:cNvPr>
          <p:cNvSpPr/>
          <p:nvPr/>
        </p:nvSpPr>
        <p:spPr bwMode="auto">
          <a:xfrm>
            <a:off x="0" y="1282700"/>
            <a:ext cx="2587787" cy="4209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7" name="Group 206">
            <a:extLst>
              <a:ext uri="{FF2B5EF4-FFF2-40B4-BE49-F238E27FC236}">
                <a16:creationId xmlns:a16="http://schemas.microsoft.com/office/drawing/2014/main" id="{19CA99DA-6BBB-47C8-9E4B-70AEA7B6F4A7}"/>
              </a:ext>
              <a:ext uri="{C183D7F6-B498-43B3-948B-1728B52AA6E4}">
                <adec:decorative xmlns:adec="http://schemas.microsoft.com/office/drawing/2017/decorative" val="1"/>
              </a:ext>
            </a:extLst>
          </p:cNvPr>
          <p:cNvGrpSpPr/>
          <p:nvPr/>
        </p:nvGrpSpPr>
        <p:grpSpPr>
          <a:xfrm>
            <a:off x="439073" y="1354721"/>
            <a:ext cx="2064626" cy="3234742"/>
            <a:chOff x="454975" y="1354722"/>
            <a:chExt cx="2064626" cy="3234742"/>
          </a:xfrm>
        </p:grpSpPr>
        <p:sp>
          <p:nvSpPr>
            <p:cNvPr id="205" name="Rectangle 204">
              <a:extLst>
                <a:ext uri="{FF2B5EF4-FFF2-40B4-BE49-F238E27FC236}">
                  <a16:creationId xmlns:a16="http://schemas.microsoft.com/office/drawing/2014/main" id="{DB20EAFD-EF15-4672-8B7E-F363AD0B912C}"/>
                </a:ext>
                <a:ext uri="{C183D7F6-B498-43B3-948B-1728B52AA6E4}">
                  <adec:decorative xmlns:adec="http://schemas.microsoft.com/office/drawing/2017/decorative" val="1"/>
                </a:ext>
              </a:extLst>
            </p:cNvPr>
            <p:cNvSpPr/>
            <p:nvPr/>
          </p:nvSpPr>
          <p:spPr bwMode="auto">
            <a:xfrm>
              <a:off x="454975" y="1354722"/>
              <a:ext cx="2064626" cy="3234742"/>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4718B38B-E6CF-4BE3-A5AC-FFCAF6B6CFEB}"/>
                </a:ext>
              </a:extLst>
            </p:cNvPr>
            <p:cNvGrpSpPr/>
            <p:nvPr/>
          </p:nvGrpSpPr>
          <p:grpSpPr>
            <a:xfrm>
              <a:off x="565076" y="2013083"/>
              <a:ext cx="364541" cy="377560"/>
              <a:chOff x="-469127" y="-1184744"/>
              <a:chExt cx="667910" cy="691763"/>
            </a:xfrm>
          </p:grpSpPr>
          <p:sp>
            <p:nvSpPr>
              <p:cNvPr id="36" name="Freeform: Shape 35">
                <a:extLst>
                  <a:ext uri="{FF2B5EF4-FFF2-40B4-BE49-F238E27FC236}">
                    <a16:creationId xmlns:a16="http://schemas.microsoft.com/office/drawing/2014/main" id="{7AFBF992-A3FD-48A1-9084-25FB1271D052}"/>
                  </a:ext>
                  <a:ext uri="{C183D7F6-B498-43B3-948B-1728B52AA6E4}">
                    <adec:decorative xmlns:adec="http://schemas.microsoft.com/office/drawing/2017/decorative" val="1"/>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CC9A11DF-A22B-4327-AADB-437CA7323BBE}"/>
                  </a:ext>
                  <a:ext uri="{C183D7F6-B498-43B3-948B-1728B52AA6E4}">
                    <adec:decorative xmlns:adec="http://schemas.microsoft.com/office/drawing/2017/decorative" val="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1A153E00-AE0C-4DE3-AC58-D990BD685B32}"/>
                </a:ext>
              </a:extLst>
            </p:cNvPr>
            <p:cNvGrpSpPr/>
            <p:nvPr/>
          </p:nvGrpSpPr>
          <p:grpSpPr>
            <a:xfrm>
              <a:off x="551031" y="3694959"/>
              <a:ext cx="371320" cy="377560"/>
              <a:chOff x="-477078" y="-1431235"/>
              <a:chExt cx="946205" cy="962108"/>
            </a:xfrm>
          </p:grpSpPr>
          <p:sp>
            <p:nvSpPr>
              <p:cNvPr id="116" name="Rectangle 115">
                <a:extLst>
                  <a:ext uri="{FF2B5EF4-FFF2-40B4-BE49-F238E27FC236}">
                    <a16:creationId xmlns:a16="http://schemas.microsoft.com/office/drawing/2014/main" id="{9AA6194A-43EB-424B-A682-87023AB451E1}"/>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F8A47714-3BF3-413D-8DBD-D989CD0F7A52}"/>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18B270E-D10F-4CAC-BA20-8C4423338725}"/>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5E12F908-A827-44C1-BE2D-AF10E89F4CC9}"/>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75219A41-68EF-428A-9492-6D8FB6F3623E}"/>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C8D70F0D-078E-40F1-9FD4-A5F9CC67DFF0}"/>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9F4BAB9E-AD83-4B3F-A488-2AB163A6B5F3}"/>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6BDF2D61-CA7C-4FE4-9177-00F34AF890F6}"/>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BE9DB538-6CE0-49D3-BFF3-501826EB9656}"/>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6E01C47F-DFDA-4A74-B945-CB459316335F}"/>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AE06CAED-21F7-430F-9802-06A6228DBF2D}"/>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25150E6C-64CE-466D-AA59-B7461E065CFE}"/>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1B347B7C-E0AD-4597-993C-9EAC611DCC25}"/>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C2956A1C-BC55-4573-A312-863583D0DBA5}"/>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B4008ABE-C614-4754-9644-8B585BDE3B86}"/>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41EA22AB-9BBF-419C-A0FB-A9F202001087}"/>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16579134-8DE8-499B-ABE1-99BDAD001174}"/>
                </a:ext>
              </a:extLst>
            </p:cNvPr>
            <p:cNvGrpSpPr/>
            <p:nvPr/>
          </p:nvGrpSpPr>
          <p:grpSpPr>
            <a:xfrm>
              <a:off x="534961" y="2784601"/>
              <a:ext cx="336110" cy="402456"/>
              <a:chOff x="3102115" y="3813045"/>
              <a:chExt cx="402957" cy="482498"/>
            </a:xfrm>
          </p:grpSpPr>
          <p:sp>
            <p:nvSpPr>
              <p:cNvPr id="138" name="Rectangle: Top Corners Rounded 137">
                <a:extLst>
                  <a:ext uri="{FF2B5EF4-FFF2-40B4-BE49-F238E27FC236}">
                    <a16:creationId xmlns:a16="http://schemas.microsoft.com/office/drawing/2014/main" id="{DBFE1D7C-BEDD-43CF-800A-86FA6032B765}"/>
                  </a:ext>
                  <a:ext uri="{C183D7F6-B498-43B3-948B-1728B52AA6E4}">
                    <adec:decorative xmlns:adec="http://schemas.microsoft.com/office/drawing/2017/decorative" val="1"/>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5F082D6F-8527-4B91-A310-6FBA46B2C994}"/>
                  </a:ext>
                  <a:ext uri="{C183D7F6-B498-43B3-948B-1728B52AA6E4}">
                    <adec:decorative xmlns:adec="http://schemas.microsoft.com/office/drawing/2017/decorative" val="1"/>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0" name="Graphic 35">
                <a:extLst>
                  <a:ext uri="{FF2B5EF4-FFF2-40B4-BE49-F238E27FC236}">
                    <a16:creationId xmlns:a16="http://schemas.microsoft.com/office/drawing/2014/main" id="{484E8B2E-0730-4548-B359-26C326BDBD6A}"/>
                  </a:ext>
                </a:extLst>
              </p:cNvPr>
              <p:cNvGrpSpPr/>
              <p:nvPr/>
            </p:nvGrpSpPr>
            <p:grpSpPr>
              <a:xfrm>
                <a:off x="3257098" y="4078024"/>
                <a:ext cx="92990" cy="155525"/>
                <a:chOff x="3407034" y="4465249"/>
                <a:chExt cx="92990" cy="155525"/>
              </a:xfrm>
              <a:solidFill>
                <a:srgbClr val="0075C9"/>
              </a:solidFill>
            </p:grpSpPr>
            <p:sp>
              <p:nvSpPr>
                <p:cNvPr id="141" name="Freeform: Shape 140">
                  <a:extLst>
                    <a:ext uri="{FF2B5EF4-FFF2-40B4-BE49-F238E27FC236}">
                      <a16:creationId xmlns:a16="http://schemas.microsoft.com/office/drawing/2014/main" id="{0DDCE2ED-624E-46CB-BDB4-958289329DB6}"/>
                    </a:ext>
                    <a:ext uri="{C183D7F6-B498-43B3-948B-1728B52AA6E4}">
                      <adec:decorative xmlns:adec="http://schemas.microsoft.com/office/drawing/2017/decorative" val="1"/>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361880E-E506-4F86-92CF-68453173BF97}"/>
                    </a:ext>
                    <a:ext uri="{C183D7F6-B498-43B3-948B-1728B52AA6E4}">
                      <adec:decorative xmlns:adec="http://schemas.microsoft.com/office/drawing/2017/decorative" val="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7" name="Content Placeholder 6">
            <a:extLst>
              <a:ext uri="{FF2B5EF4-FFF2-40B4-BE49-F238E27FC236}">
                <a16:creationId xmlns:a16="http://schemas.microsoft.com/office/drawing/2014/main" id="{F171C522-D37A-4E90-9B32-F9506134BF9F}"/>
              </a:ext>
            </a:extLst>
          </p:cNvPr>
          <p:cNvSpPr>
            <a:spLocks noGrp="1"/>
          </p:cNvSpPr>
          <p:nvPr>
            <p:ph sz="quarter" idx="14"/>
          </p:nvPr>
        </p:nvSpPr>
        <p:spPr>
          <a:xfrm>
            <a:off x="519057" y="1322692"/>
            <a:ext cx="1962144" cy="393637"/>
          </a:xfrm>
        </p:spPr>
        <p:txBody>
          <a:bodyPr/>
          <a:lstStyle/>
          <a:p>
            <a:pPr lvl="0">
              <a:lnSpc>
                <a:spcPts val="2353"/>
              </a:lnSpc>
              <a:defRPr/>
            </a:pPr>
            <a:r>
              <a:rPr lang="en-US" sz="1800" spc="0" dirty="0">
                <a:solidFill>
                  <a:srgbClr val="0078D3"/>
                </a:solidFill>
              </a:rPr>
              <a:t>Governance MVP</a:t>
            </a:r>
            <a:endParaRPr lang="en-US" dirty="0"/>
          </a:p>
        </p:txBody>
      </p:sp>
      <p:sp>
        <p:nvSpPr>
          <p:cNvPr id="4" name="Content Placeholder 3">
            <a:extLst>
              <a:ext uri="{FF2B5EF4-FFF2-40B4-BE49-F238E27FC236}">
                <a16:creationId xmlns:a16="http://schemas.microsoft.com/office/drawing/2014/main" id="{BAF411B2-14D7-4EF4-A35F-0F00280BB48F}"/>
              </a:ext>
            </a:extLst>
          </p:cNvPr>
          <p:cNvSpPr>
            <a:spLocks noGrp="1"/>
          </p:cNvSpPr>
          <p:nvPr>
            <p:ph sz="quarter" idx="11"/>
          </p:nvPr>
        </p:nvSpPr>
        <p:spPr>
          <a:xfrm>
            <a:off x="1068309" y="1931785"/>
            <a:ext cx="845870" cy="517970"/>
          </a:xfrm>
        </p:spPr>
        <p:txBody>
          <a:bodyPr/>
          <a:lstStyle/>
          <a:p>
            <a:pPr lvl="0" defTabSz="932293" fontAlgn="base">
              <a:lnSpc>
                <a:spcPct val="90000"/>
              </a:lnSpc>
              <a:spcBef>
                <a:spcPct val="0"/>
              </a:spcBef>
              <a:spcAft>
                <a:spcPts val="600"/>
              </a:spcAft>
              <a:buSzTx/>
              <a:defRPr/>
            </a:pPr>
            <a:r>
              <a:rPr lang="en-US" sz="1400" spc="0" dirty="0">
                <a:latin typeface="Segoe UI "/>
                <a:ea typeface="Segoe UI" pitchFamily="34" charset="0"/>
                <a:cs typeface="Segoe UI" pitchFamily="34" charset="0"/>
              </a:rPr>
              <a:t>Identity </a:t>
            </a:r>
            <a:br>
              <a:rPr lang="en-US" sz="1400" spc="0" dirty="0">
                <a:latin typeface="Segoe UI "/>
                <a:ea typeface="Segoe UI" pitchFamily="34" charset="0"/>
                <a:cs typeface="Segoe UI" pitchFamily="34" charset="0"/>
              </a:rPr>
            </a:br>
            <a:r>
              <a:rPr lang="en-US" sz="1400" spc="0" dirty="0">
                <a:latin typeface="Segoe UI "/>
                <a:ea typeface="Segoe UI" pitchFamily="34" charset="0"/>
                <a:cs typeface="Segoe UI" pitchFamily="34" charset="0"/>
              </a:rPr>
              <a:t>strategy</a:t>
            </a:r>
            <a:endParaRPr lang="en-US" dirty="0"/>
          </a:p>
        </p:txBody>
      </p:sp>
      <p:sp>
        <p:nvSpPr>
          <p:cNvPr id="13" name="Content Placeholder 12">
            <a:extLst>
              <a:ext uri="{FF2B5EF4-FFF2-40B4-BE49-F238E27FC236}">
                <a16:creationId xmlns:a16="http://schemas.microsoft.com/office/drawing/2014/main" id="{71AADE05-4663-4676-838C-BDD52245D01C}"/>
              </a:ext>
            </a:extLst>
          </p:cNvPr>
          <p:cNvSpPr>
            <a:spLocks noGrp="1"/>
          </p:cNvSpPr>
          <p:nvPr>
            <p:ph sz="quarter" idx="18"/>
          </p:nvPr>
        </p:nvSpPr>
        <p:spPr>
          <a:xfrm>
            <a:off x="1075052" y="2701227"/>
            <a:ext cx="1054256" cy="705088"/>
          </a:xfrm>
        </p:spPr>
        <p:txBody>
          <a:bodyPr/>
          <a:lstStyle/>
          <a:p>
            <a:pPr lvl="0" defTabSz="932293" fontAlgn="base">
              <a:lnSpc>
                <a:spcPct val="90000"/>
              </a:lnSpc>
              <a:spcBef>
                <a:spcPct val="0"/>
              </a:spcBef>
              <a:spcAft>
                <a:spcPts val="600"/>
              </a:spcAft>
              <a:buSzTx/>
              <a:defRPr/>
            </a:pPr>
            <a:r>
              <a:rPr lang="en-US" sz="1400" spc="0" dirty="0">
                <a:latin typeface="Segoe UI "/>
                <a:ea typeface="Segoe UI" pitchFamily="34" charset="0"/>
                <a:cs typeface="Segoe UI" pitchFamily="34" charset="0"/>
              </a:rPr>
              <a:t>Network &amp; </a:t>
            </a:r>
            <a:br>
              <a:rPr lang="en-US" sz="1400" spc="0" dirty="0">
                <a:latin typeface="Segoe UI "/>
                <a:ea typeface="Segoe UI" pitchFamily="34" charset="0"/>
                <a:cs typeface="Segoe UI" pitchFamily="34" charset="0"/>
              </a:rPr>
            </a:br>
            <a:r>
              <a:rPr lang="en-US" sz="1400" spc="0" dirty="0">
                <a:latin typeface="Segoe UI "/>
                <a:ea typeface="Segoe UI" pitchFamily="34" charset="0"/>
                <a:cs typeface="Segoe UI" pitchFamily="34" charset="0"/>
              </a:rPr>
              <a:t>encryption strategy</a:t>
            </a:r>
            <a:endParaRPr lang="en-US" dirty="0"/>
          </a:p>
        </p:txBody>
      </p:sp>
      <p:sp>
        <p:nvSpPr>
          <p:cNvPr id="15" name="Content Placeholder 14">
            <a:extLst>
              <a:ext uri="{FF2B5EF4-FFF2-40B4-BE49-F238E27FC236}">
                <a16:creationId xmlns:a16="http://schemas.microsoft.com/office/drawing/2014/main" id="{C8601258-FC16-4100-BC6F-365B1A72B759}"/>
              </a:ext>
            </a:extLst>
          </p:cNvPr>
          <p:cNvSpPr>
            <a:spLocks noGrp="1"/>
          </p:cNvSpPr>
          <p:nvPr>
            <p:ph sz="quarter" idx="20"/>
          </p:nvPr>
        </p:nvSpPr>
        <p:spPr>
          <a:xfrm>
            <a:off x="1071897" y="3585588"/>
            <a:ext cx="1731590" cy="837635"/>
          </a:xfrm>
        </p:spPr>
        <p:txBody>
          <a:bodyPr/>
          <a:lstStyle/>
          <a:p>
            <a:pPr lvl="0" defTabSz="932293" fontAlgn="base">
              <a:lnSpc>
                <a:spcPct val="90000"/>
              </a:lnSpc>
              <a:spcBef>
                <a:spcPct val="0"/>
              </a:spcBef>
              <a:spcAft>
                <a:spcPts val="600"/>
              </a:spcAft>
              <a:buSzTx/>
              <a:defRPr/>
            </a:pPr>
            <a:r>
              <a:rPr lang="en-US" sz="1400" spc="0" dirty="0">
                <a:latin typeface="Segoe UI "/>
                <a:ea typeface="Segoe UI" pitchFamily="34" charset="0"/>
                <a:cs typeface="Segoe UI" pitchFamily="34" charset="0"/>
              </a:rPr>
              <a:t>Configuration strategy &amp; corporate policy implementation</a:t>
            </a:r>
            <a:endParaRPr lang="en-US" dirty="0"/>
          </a:p>
        </p:txBody>
      </p:sp>
      <p:grpSp>
        <p:nvGrpSpPr>
          <p:cNvPr id="208" name="Group 207">
            <a:extLst>
              <a:ext uri="{FF2B5EF4-FFF2-40B4-BE49-F238E27FC236}">
                <a16:creationId xmlns:a16="http://schemas.microsoft.com/office/drawing/2014/main" id="{81A9EAED-27EF-4C8D-893E-C99E0CE142B0}"/>
              </a:ext>
              <a:ext uri="{C183D7F6-B498-43B3-948B-1728B52AA6E4}">
                <adec:decorative xmlns:adec="http://schemas.microsoft.com/office/drawing/2017/decorative" val="1"/>
              </a:ext>
            </a:extLst>
          </p:cNvPr>
          <p:cNvGrpSpPr/>
          <p:nvPr/>
        </p:nvGrpSpPr>
        <p:grpSpPr>
          <a:xfrm>
            <a:off x="2583899" y="1354721"/>
            <a:ext cx="1761907" cy="4137232"/>
            <a:chOff x="2583899" y="1354721"/>
            <a:chExt cx="1761907" cy="4137232"/>
          </a:xfrm>
        </p:grpSpPr>
        <p:sp>
          <p:nvSpPr>
            <p:cNvPr id="201" name="Rectangle 200">
              <a:extLst>
                <a:ext uri="{FF2B5EF4-FFF2-40B4-BE49-F238E27FC236}">
                  <a16:creationId xmlns:a16="http://schemas.microsoft.com/office/drawing/2014/main" id="{351528CA-5160-4B58-8120-19352EA24603}"/>
                </a:ext>
                <a:ext uri="{C183D7F6-B498-43B3-948B-1728B52AA6E4}">
                  <adec:decorative xmlns:adec="http://schemas.microsoft.com/office/drawing/2017/decorative" val="1"/>
                </a:ext>
              </a:extLst>
            </p:cNvPr>
            <p:cNvSpPr/>
            <p:nvPr/>
          </p:nvSpPr>
          <p:spPr bwMode="auto">
            <a:xfrm>
              <a:off x="2583899"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1DBC3BA1-E59E-4FBA-8FC9-A21CD5F78743}"/>
                </a:ext>
              </a:extLst>
            </p:cNvPr>
            <p:cNvGrpSpPr/>
            <p:nvPr/>
          </p:nvGrpSpPr>
          <p:grpSpPr>
            <a:xfrm>
              <a:off x="2761807" y="1658438"/>
              <a:ext cx="402957" cy="482498"/>
              <a:chOff x="3102115" y="3813045"/>
              <a:chExt cx="402957" cy="482498"/>
            </a:xfrm>
          </p:grpSpPr>
          <p:sp>
            <p:nvSpPr>
              <p:cNvPr id="69" name="Rectangle: Top Corners Rounded 68">
                <a:extLst>
                  <a:ext uri="{FF2B5EF4-FFF2-40B4-BE49-F238E27FC236}">
                    <a16:creationId xmlns:a16="http://schemas.microsoft.com/office/drawing/2014/main" id="{6512D519-C46A-4C91-91B5-90AD9E152646}"/>
                  </a:ext>
                  <a:ext uri="{C183D7F6-B498-43B3-948B-1728B52AA6E4}">
                    <adec:decorative xmlns:adec="http://schemas.microsoft.com/office/drawing/2017/decorative" val="1"/>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B4CFEE0-E56B-4250-9D9B-36A11C1B517A}"/>
                  </a:ext>
                  <a:ext uri="{C183D7F6-B498-43B3-948B-1728B52AA6E4}">
                    <adec:decorative xmlns:adec="http://schemas.microsoft.com/office/drawing/2017/decorative" val="1"/>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aphic 35">
                <a:extLst>
                  <a:ext uri="{FF2B5EF4-FFF2-40B4-BE49-F238E27FC236}">
                    <a16:creationId xmlns:a16="http://schemas.microsoft.com/office/drawing/2014/main" id="{0116E554-37C2-4735-9CFC-6AC462A51292}"/>
                  </a:ext>
                </a:extLst>
              </p:cNvPr>
              <p:cNvGrpSpPr/>
              <p:nvPr/>
            </p:nvGrpSpPr>
            <p:grpSpPr>
              <a:xfrm>
                <a:off x="3257098" y="4078024"/>
                <a:ext cx="92990" cy="155525"/>
                <a:chOff x="3407034" y="4465249"/>
                <a:chExt cx="92990" cy="155525"/>
              </a:xfrm>
              <a:solidFill>
                <a:srgbClr val="0075C9"/>
              </a:solidFill>
            </p:grpSpPr>
            <p:sp>
              <p:nvSpPr>
                <p:cNvPr id="72" name="Freeform: Shape 71">
                  <a:extLst>
                    <a:ext uri="{FF2B5EF4-FFF2-40B4-BE49-F238E27FC236}">
                      <a16:creationId xmlns:a16="http://schemas.microsoft.com/office/drawing/2014/main" id="{2A3334E8-B987-4CCD-A903-C5AEFCCFE07E}"/>
                    </a:ext>
                    <a:ext uri="{C183D7F6-B498-43B3-948B-1728B52AA6E4}">
                      <adec:decorative xmlns:adec="http://schemas.microsoft.com/office/drawing/2017/decorative" val="1"/>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FFF9667-504D-43F2-93E5-7608F98E6E26}"/>
                    </a:ext>
                    <a:ext uri="{C183D7F6-B498-43B3-948B-1728B52AA6E4}">
                      <adec:decorative xmlns:adec="http://schemas.microsoft.com/office/drawing/2017/decorative" val="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4" name="Group 143">
              <a:extLst>
                <a:ext uri="{FF2B5EF4-FFF2-40B4-BE49-F238E27FC236}">
                  <a16:creationId xmlns:a16="http://schemas.microsoft.com/office/drawing/2014/main" id="{D68C3BC2-E12E-421C-B494-7B2B4079537D}"/>
                </a:ext>
              </a:extLst>
            </p:cNvPr>
            <p:cNvGrpSpPr/>
            <p:nvPr/>
          </p:nvGrpSpPr>
          <p:grpSpPr>
            <a:xfrm>
              <a:off x="2761807" y="2914360"/>
              <a:ext cx="445170" cy="452651"/>
              <a:chOff x="-477078" y="-1431235"/>
              <a:chExt cx="946205" cy="962108"/>
            </a:xfrm>
          </p:grpSpPr>
          <p:sp>
            <p:nvSpPr>
              <p:cNvPr id="145" name="Rectangle 144">
                <a:extLst>
                  <a:ext uri="{FF2B5EF4-FFF2-40B4-BE49-F238E27FC236}">
                    <a16:creationId xmlns:a16="http://schemas.microsoft.com/office/drawing/2014/main" id="{91E7C60A-20BF-42BE-9527-AEF4408A6D28}"/>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a:extLst>
                  <a:ext uri="{FF2B5EF4-FFF2-40B4-BE49-F238E27FC236}">
                    <a16:creationId xmlns:a16="http://schemas.microsoft.com/office/drawing/2014/main" id="{0EC53391-9F4E-4E25-AAA7-127DCC9AA601}"/>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3633DC1E-4FD5-4E95-AA3B-CE7A4D38F53B}"/>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13A7CF85-FCB6-47F1-AD06-776013E87BA5}"/>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5A4D5EED-2D18-4000-84C1-22002EA7E41E}"/>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1A726143-BD90-4080-82B8-3DD28F60CF65}"/>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E84CFB37-B061-4B7D-9380-B70B294BA085}"/>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4EE62FB7-D2B3-4CA9-A294-B5CB9C0914BE}"/>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0C596099-AC66-418C-90BD-79BCBE2FB555}"/>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370EF884-BAF2-42EA-9F76-D1BB8B783B2D}"/>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6AC16BDF-3C61-4A9B-94DE-A4E17D553C04}"/>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ABC05897-8EE0-4EC4-9A34-B5D7A58DC414}"/>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7E467788-723D-49CD-92E1-0AF530CD474C}"/>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643E2BCE-FB3C-451D-98CA-B1C071EE7E80}"/>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extLst>
                  <a:ext uri="{FF2B5EF4-FFF2-40B4-BE49-F238E27FC236}">
                    <a16:creationId xmlns:a16="http://schemas.microsoft.com/office/drawing/2014/main" id="{0ECE4BB5-2A98-4E5F-8595-F49CE00A66C7}"/>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B753398-DDA8-4356-B882-B1C292DC3FE5}"/>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2" name="Content Placeholder 21">
            <a:extLst>
              <a:ext uri="{FF2B5EF4-FFF2-40B4-BE49-F238E27FC236}">
                <a16:creationId xmlns:a16="http://schemas.microsoft.com/office/drawing/2014/main" id="{AAE72CB8-2908-49D6-8753-393321234442}"/>
              </a:ext>
            </a:extLst>
          </p:cNvPr>
          <p:cNvSpPr>
            <a:spLocks noGrp="1"/>
          </p:cNvSpPr>
          <p:nvPr>
            <p:ph sz="quarter" idx="27"/>
          </p:nvPr>
        </p:nvSpPr>
        <p:spPr>
          <a:xfrm>
            <a:off x="2748999" y="2135632"/>
            <a:ext cx="1547117" cy="580219"/>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Security management discipline evolves</a:t>
            </a:r>
            <a:endParaRPr lang="en-US" dirty="0"/>
          </a:p>
        </p:txBody>
      </p:sp>
      <p:sp>
        <p:nvSpPr>
          <p:cNvPr id="8" name="Content Placeholder 7">
            <a:extLst>
              <a:ext uri="{FF2B5EF4-FFF2-40B4-BE49-F238E27FC236}">
                <a16:creationId xmlns:a16="http://schemas.microsoft.com/office/drawing/2014/main" id="{A1500D67-70AC-499E-8DA5-22A4A4DDE4B2}"/>
              </a:ext>
            </a:extLst>
          </p:cNvPr>
          <p:cNvSpPr>
            <a:spLocks noGrp="1"/>
          </p:cNvSpPr>
          <p:nvPr>
            <p:ph sz="quarter" idx="15"/>
          </p:nvPr>
        </p:nvSpPr>
        <p:spPr>
          <a:xfrm>
            <a:off x="2745117" y="3418916"/>
            <a:ext cx="1761907" cy="1073885"/>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Update corporate policy…</a:t>
            </a:r>
            <a:br>
              <a:rPr lang="en-US" sz="1200" spc="0" dirty="0">
                <a:latin typeface="Segoe UI"/>
                <a:ea typeface="+mn-lt"/>
                <a:cs typeface="Segoe UI" pitchFamily="34" charset="0"/>
              </a:rPr>
            </a:br>
            <a:br>
              <a:rPr lang="en-US" sz="1200" spc="0" dirty="0">
                <a:latin typeface="Segoe UI"/>
                <a:ea typeface="+mn-lt"/>
                <a:cs typeface="Segoe UI" pitchFamily="34" charset="0"/>
              </a:rPr>
            </a:br>
            <a:r>
              <a:rPr lang="en-US" sz="1200" spc="0" dirty="0">
                <a:latin typeface="Segoe UI"/>
                <a:ea typeface="+mn-lt"/>
                <a:cs typeface="Segoe UI" pitchFamily="34" charset="0"/>
              </a:rPr>
              <a:t>Implement with configuration management changes</a:t>
            </a:r>
            <a:endParaRPr lang="en-US" dirty="0"/>
          </a:p>
        </p:txBody>
      </p:sp>
      <p:sp>
        <p:nvSpPr>
          <p:cNvPr id="21" name="Content Placeholder 20">
            <a:extLst>
              <a:ext uri="{FF2B5EF4-FFF2-40B4-BE49-F238E27FC236}">
                <a16:creationId xmlns:a16="http://schemas.microsoft.com/office/drawing/2014/main" id="{E092F2D8-875E-4186-8455-57DF4EEEE143}"/>
              </a:ext>
            </a:extLst>
          </p:cNvPr>
          <p:cNvSpPr>
            <a:spLocks noGrp="1"/>
          </p:cNvSpPr>
          <p:nvPr>
            <p:ph sz="quarter" idx="26"/>
          </p:nvPr>
        </p:nvSpPr>
        <p:spPr>
          <a:xfrm>
            <a:off x="2748122" y="4648597"/>
            <a:ext cx="1449650" cy="532238"/>
          </a:xfrm>
        </p:spPr>
        <p:txBody>
          <a:bodyPr/>
          <a:lstStyle/>
          <a:p>
            <a:pPr lvl="0" defTabSz="914400">
              <a:buSzTx/>
              <a:defRPr/>
            </a:pPr>
            <a:r>
              <a:rPr lang="en-US" sz="1400" spc="0" dirty="0">
                <a:latin typeface="Segoe UI"/>
              </a:rPr>
              <a:t>Risk:</a:t>
            </a:r>
          </a:p>
          <a:p>
            <a:pPr lvl="0" defTabSz="914400">
              <a:buSzTx/>
              <a:defRPr/>
            </a:pPr>
            <a:r>
              <a:rPr lang="en-US" sz="1400" b="1" spc="0" dirty="0"/>
              <a:t>Protected Data</a:t>
            </a:r>
            <a:endParaRPr lang="en-US" dirty="0"/>
          </a:p>
        </p:txBody>
      </p:sp>
      <p:grpSp>
        <p:nvGrpSpPr>
          <p:cNvPr id="210" name="Group 209">
            <a:extLst>
              <a:ext uri="{FF2B5EF4-FFF2-40B4-BE49-F238E27FC236}">
                <a16:creationId xmlns:a16="http://schemas.microsoft.com/office/drawing/2014/main" id="{2E8F6D00-AA28-4475-86E6-56B67E0AAB73}"/>
              </a:ext>
              <a:ext uri="{C183D7F6-B498-43B3-948B-1728B52AA6E4}">
                <adec:decorative xmlns:adec="http://schemas.microsoft.com/office/drawing/2017/decorative" val="1"/>
              </a:ext>
            </a:extLst>
          </p:cNvPr>
          <p:cNvGrpSpPr/>
          <p:nvPr/>
        </p:nvGrpSpPr>
        <p:grpSpPr>
          <a:xfrm>
            <a:off x="4410104" y="1354721"/>
            <a:ext cx="1761907" cy="4137232"/>
            <a:chOff x="4410104" y="1354721"/>
            <a:chExt cx="1761907" cy="4137232"/>
          </a:xfrm>
        </p:grpSpPr>
        <p:sp>
          <p:nvSpPr>
            <p:cNvPr id="202" name="Rectangle 201">
              <a:extLst>
                <a:ext uri="{FF2B5EF4-FFF2-40B4-BE49-F238E27FC236}">
                  <a16:creationId xmlns:a16="http://schemas.microsoft.com/office/drawing/2014/main" id="{1DD4B5E8-B222-4FC3-B350-255F510F31D6}"/>
                </a:ext>
              </a:extLst>
            </p:cNvPr>
            <p:cNvSpPr/>
            <p:nvPr/>
          </p:nvSpPr>
          <p:spPr bwMode="auto">
            <a:xfrm>
              <a:off x="4410104"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aphic 39">
              <a:extLst>
                <a:ext uri="{FF2B5EF4-FFF2-40B4-BE49-F238E27FC236}">
                  <a16:creationId xmlns:a16="http://schemas.microsoft.com/office/drawing/2014/main" id="{5E70B86B-92B4-40F3-8732-95EF48AC408A}"/>
                </a:ext>
              </a:extLst>
            </p:cNvPr>
            <p:cNvGrpSpPr/>
            <p:nvPr/>
          </p:nvGrpSpPr>
          <p:grpSpPr>
            <a:xfrm>
              <a:off x="4582656" y="1671087"/>
              <a:ext cx="391028" cy="457200"/>
              <a:chOff x="5527428" y="4748877"/>
              <a:chExt cx="685800" cy="838200"/>
            </a:xfrm>
          </p:grpSpPr>
          <p:sp>
            <p:nvSpPr>
              <p:cNvPr id="56" name="Freeform: Shape 55">
                <a:extLst>
                  <a:ext uri="{FF2B5EF4-FFF2-40B4-BE49-F238E27FC236}">
                    <a16:creationId xmlns:a16="http://schemas.microsoft.com/office/drawing/2014/main" id="{32B82F8D-0693-46FA-BDCA-8F28867357FC}"/>
                  </a:ext>
                  <a:ext uri="{C183D7F6-B498-43B3-948B-1728B52AA6E4}">
                    <adec:decorative xmlns:adec="http://schemas.microsoft.com/office/drawing/2017/decorative" val="1"/>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161A66F-6BA4-4DD6-94FE-0F754384D483}"/>
                  </a:ext>
                  <a:ext uri="{C183D7F6-B498-43B3-948B-1728B52AA6E4}">
                    <adec:decorative xmlns:adec="http://schemas.microsoft.com/office/drawing/2017/decorative" val="1"/>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4B4BC818-CEFC-469E-88E5-26757BCF5735}"/>
                  </a:ext>
                  <a:ext uri="{C183D7F6-B498-43B3-948B-1728B52AA6E4}">
                    <adec:decorative xmlns:adec="http://schemas.microsoft.com/office/drawing/2017/decorative" val="1"/>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6A0C69A8-E7B2-4F52-A19B-46526D6993A2}"/>
                  </a:ext>
                  <a:ext uri="{C183D7F6-B498-43B3-948B-1728B52AA6E4}">
                    <adec:decorative xmlns:adec="http://schemas.microsoft.com/office/drawing/2017/decorative" val="1"/>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8CFCDAE5-DE43-48E9-9063-A38A010F41D7}"/>
                </a:ext>
              </a:extLst>
            </p:cNvPr>
            <p:cNvGrpSpPr/>
            <p:nvPr/>
          </p:nvGrpSpPr>
          <p:grpSpPr>
            <a:xfrm>
              <a:off x="4582656" y="2914360"/>
              <a:ext cx="445170" cy="452651"/>
              <a:chOff x="-477078" y="-1431235"/>
              <a:chExt cx="946205" cy="962108"/>
            </a:xfrm>
          </p:grpSpPr>
          <p:sp>
            <p:nvSpPr>
              <p:cNvPr id="167" name="Rectangle 166">
                <a:extLst>
                  <a:ext uri="{FF2B5EF4-FFF2-40B4-BE49-F238E27FC236}">
                    <a16:creationId xmlns:a16="http://schemas.microsoft.com/office/drawing/2014/main" id="{103FF457-6C74-4E99-BD44-77CA4CD7CB38}"/>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72C53E2E-950E-4529-9D6B-77686160D68C}"/>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D7AB5D46-C144-46EE-A8D3-6B04772EE09E}"/>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D5AD9C6B-58AF-430E-89F0-54E0F6FCC8FA}"/>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5840F874-758E-4922-91A3-A9D7D282BF96}"/>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81797AAE-966A-4614-9624-D75DB9729F5F}"/>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7D747D30-BE19-499D-9037-908DC90EFCB5}"/>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1EB30B8E-A034-462C-BABA-37C09DC9345B}"/>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63DBF42F-377B-4F1E-8F00-E045CF9895AE}"/>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F9F92D74-8F49-47D9-8BF3-EF3A20368B8F}"/>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3E7E9041-72B6-4FEE-AFD4-DB144001F400}"/>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extLst>
                  <a:ext uri="{FF2B5EF4-FFF2-40B4-BE49-F238E27FC236}">
                    <a16:creationId xmlns:a16="http://schemas.microsoft.com/office/drawing/2014/main" id="{F2283BCB-BB61-4C0E-9D33-7475EE37410D}"/>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B3EADAE0-7DF0-4E33-A5D0-F9F6A65DB107}"/>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6830563E-CF56-4505-B2AC-9B9004FB1941}"/>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ectangle 180">
                <a:extLst>
                  <a:ext uri="{FF2B5EF4-FFF2-40B4-BE49-F238E27FC236}">
                    <a16:creationId xmlns:a16="http://schemas.microsoft.com/office/drawing/2014/main" id="{283361DF-4B1E-4C86-A593-708C1047460C}"/>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1B4D63A4-478D-402E-8A28-D226E3C4BF59}"/>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 name="Content Placeholder 5">
            <a:extLst>
              <a:ext uri="{FF2B5EF4-FFF2-40B4-BE49-F238E27FC236}">
                <a16:creationId xmlns:a16="http://schemas.microsoft.com/office/drawing/2014/main" id="{94A90163-0AC1-47B6-8815-B6FA91CC7C56}"/>
              </a:ext>
            </a:extLst>
          </p:cNvPr>
          <p:cNvSpPr>
            <a:spLocks noGrp="1"/>
          </p:cNvSpPr>
          <p:nvPr>
            <p:ph sz="quarter" idx="13"/>
          </p:nvPr>
        </p:nvSpPr>
        <p:spPr>
          <a:xfrm>
            <a:off x="4567237" y="2138274"/>
            <a:ext cx="1581988" cy="584543"/>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Resource management discipline evolves</a:t>
            </a:r>
            <a:endParaRPr lang="en-US" dirty="0"/>
          </a:p>
        </p:txBody>
      </p:sp>
      <p:sp>
        <p:nvSpPr>
          <p:cNvPr id="12" name="Content Placeholder 11">
            <a:extLst>
              <a:ext uri="{FF2B5EF4-FFF2-40B4-BE49-F238E27FC236}">
                <a16:creationId xmlns:a16="http://schemas.microsoft.com/office/drawing/2014/main" id="{C8DF2E31-EF36-4AD8-BBF7-729E1DBC4B22}"/>
              </a:ext>
            </a:extLst>
          </p:cNvPr>
          <p:cNvSpPr>
            <a:spLocks noGrp="1"/>
          </p:cNvSpPr>
          <p:nvPr>
            <p:ph sz="quarter" idx="17"/>
          </p:nvPr>
        </p:nvSpPr>
        <p:spPr>
          <a:xfrm>
            <a:off x="4562755" y="3427148"/>
            <a:ext cx="1639888" cy="1181862"/>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Update corporate policy…</a:t>
            </a:r>
            <a:br>
              <a:rPr lang="en-US" sz="1200" spc="0" dirty="0">
                <a:latin typeface="Segoe UI"/>
                <a:ea typeface="+mn-lt"/>
                <a:cs typeface="Segoe UI" pitchFamily="34" charset="0"/>
              </a:rPr>
            </a:br>
            <a:br>
              <a:rPr lang="en-US" sz="1200" spc="0" dirty="0">
                <a:latin typeface="Segoe UI"/>
                <a:ea typeface="+mn-lt"/>
                <a:cs typeface="Segoe UI" pitchFamily="34" charset="0"/>
              </a:rPr>
            </a:br>
            <a:r>
              <a:rPr lang="en-US" sz="1200" spc="0" dirty="0">
                <a:latin typeface="Segoe UI"/>
                <a:ea typeface="+mn-lt"/>
                <a:cs typeface="Segoe UI" pitchFamily="34" charset="0"/>
              </a:rPr>
              <a:t>Implement with configuration management changes</a:t>
            </a:r>
            <a:endParaRPr lang="en-US" dirty="0"/>
          </a:p>
        </p:txBody>
      </p:sp>
      <p:sp>
        <p:nvSpPr>
          <p:cNvPr id="14" name="Content Placeholder 13">
            <a:extLst>
              <a:ext uri="{FF2B5EF4-FFF2-40B4-BE49-F238E27FC236}">
                <a16:creationId xmlns:a16="http://schemas.microsoft.com/office/drawing/2014/main" id="{39148A26-4420-449F-AB2C-4B00770293CB}"/>
              </a:ext>
            </a:extLst>
          </p:cNvPr>
          <p:cNvSpPr>
            <a:spLocks noGrp="1"/>
          </p:cNvSpPr>
          <p:nvPr>
            <p:ph sz="quarter" idx="19"/>
          </p:nvPr>
        </p:nvSpPr>
        <p:spPr>
          <a:xfrm>
            <a:off x="4564774" y="4647394"/>
            <a:ext cx="1213823" cy="615553"/>
          </a:xfrm>
        </p:spPr>
        <p:txBody>
          <a:bodyPr/>
          <a:lstStyle/>
          <a:p>
            <a:pPr lvl="0" defTabSz="914400">
              <a:buSzTx/>
              <a:defRPr/>
            </a:pPr>
            <a:r>
              <a:rPr lang="en-US" sz="1400" spc="0" dirty="0">
                <a:latin typeface="Segoe UI"/>
              </a:rPr>
              <a:t>Risk:</a:t>
            </a:r>
          </a:p>
          <a:p>
            <a:pPr lvl="0" defTabSz="914400">
              <a:buSzTx/>
              <a:defRPr/>
            </a:pPr>
            <a:r>
              <a:rPr lang="en-US" sz="1400" b="1" spc="0" dirty="0"/>
              <a:t>Critical Apps</a:t>
            </a:r>
            <a:endParaRPr lang="en-US" dirty="0"/>
          </a:p>
        </p:txBody>
      </p:sp>
      <p:grpSp>
        <p:nvGrpSpPr>
          <p:cNvPr id="211" name="Group 210">
            <a:extLst>
              <a:ext uri="{FF2B5EF4-FFF2-40B4-BE49-F238E27FC236}">
                <a16:creationId xmlns:a16="http://schemas.microsoft.com/office/drawing/2014/main" id="{F9905FA0-0906-4541-B2BC-ACCF69506906}"/>
              </a:ext>
              <a:ext uri="{C183D7F6-B498-43B3-948B-1728B52AA6E4}">
                <adec:decorative xmlns:adec="http://schemas.microsoft.com/office/drawing/2017/decorative" val="1"/>
              </a:ext>
            </a:extLst>
          </p:cNvPr>
          <p:cNvGrpSpPr/>
          <p:nvPr/>
        </p:nvGrpSpPr>
        <p:grpSpPr>
          <a:xfrm>
            <a:off x="6236308" y="1354721"/>
            <a:ext cx="1761907" cy="4137232"/>
            <a:chOff x="6236308" y="1354721"/>
            <a:chExt cx="1761907" cy="4137232"/>
          </a:xfrm>
        </p:grpSpPr>
        <p:sp>
          <p:nvSpPr>
            <p:cNvPr id="203" name="Rectangle 202">
              <a:extLst>
                <a:ext uri="{FF2B5EF4-FFF2-40B4-BE49-F238E27FC236}">
                  <a16:creationId xmlns:a16="http://schemas.microsoft.com/office/drawing/2014/main" id="{751BB0A6-73F4-4F56-B9B7-BB640B0E3F23}"/>
                </a:ext>
                <a:ext uri="{C183D7F6-B498-43B3-948B-1728B52AA6E4}">
                  <adec:decorative xmlns:adec="http://schemas.microsoft.com/office/drawing/2017/decorative" val="1"/>
                </a:ext>
              </a:extLst>
            </p:cNvPr>
            <p:cNvSpPr/>
            <p:nvPr/>
          </p:nvSpPr>
          <p:spPr bwMode="auto">
            <a:xfrm>
              <a:off x="6236308"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aphic 32">
              <a:extLst>
                <a:ext uri="{FF2B5EF4-FFF2-40B4-BE49-F238E27FC236}">
                  <a16:creationId xmlns:a16="http://schemas.microsoft.com/office/drawing/2014/main" id="{ED4C34C7-9482-4A0C-8B8A-81D326AA3AC8}"/>
                </a:ext>
              </a:extLst>
            </p:cNvPr>
            <p:cNvGrpSpPr/>
            <p:nvPr/>
          </p:nvGrpSpPr>
          <p:grpSpPr>
            <a:xfrm>
              <a:off x="6332053" y="1625297"/>
              <a:ext cx="548780" cy="548780"/>
              <a:chOff x="747414" y="4300405"/>
              <a:chExt cx="494289" cy="494289"/>
            </a:xfrm>
          </p:grpSpPr>
          <p:sp>
            <p:nvSpPr>
              <p:cNvPr id="61" name="Freeform: Shape 60">
                <a:extLst>
                  <a:ext uri="{FF2B5EF4-FFF2-40B4-BE49-F238E27FC236}">
                    <a16:creationId xmlns:a16="http://schemas.microsoft.com/office/drawing/2014/main" id="{90935938-F4D2-4656-9ECC-305175758012}"/>
                  </a:ext>
                  <a:ext uri="{C183D7F6-B498-43B3-948B-1728B52AA6E4}">
                    <adec:decorative xmlns:adec="http://schemas.microsoft.com/office/drawing/2017/decorative" val="1"/>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76A73FDE-71C2-4C85-8EAB-AD697D6AC88D}"/>
                  </a:ext>
                  <a:ext uri="{C183D7F6-B498-43B3-948B-1728B52AA6E4}">
                    <adec:decorative xmlns:adec="http://schemas.microsoft.com/office/drawing/2017/decorative" val="1"/>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BD65D6-5466-45D4-986A-FCBA4425E0EB}"/>
                  </a:ext>
                  <a:ext uri="{C183D7F6-B498-43B3-948B-1728B52AA6E4}">
                    <adec:decorative xmlns:adec="http://schemas.microsoft.com/office/drawing/2017/decorative" val="1"/>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00253F0-DFBE-4DC4-8634-DA5A26EE0500}"/>
                  </a:ext>
                  <a:ext uri="{C183D7F6-B498-43B3-948B-1728B52AA6E4}">
                    <adec:decorative xmlns:adec="http://schemas.microsoft.com/office/drawing/2017/decorative" val="1"/>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127FC304-BB92-43A5-8C86-624A97DDA632}"/>
                  </a:ext>
                  <a:ext uri="{C183D7F6-B498-43B3-948B-1728B52AA6E4}">
                    <adec:decorative xmlns:adec="http://schemas.microsoft.com/office/drawing/2017/decorative" val="1"/>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B289DD2-7A5C-438A-A19A-325336960F23}"/>
                </a:ext>
              </a:extLst>
            </p:cNvPr>
            <p:cNvGrpSpPr/>
            <p:nvPr/>
          </p:nvGrpSpPr>
          <p:grpSpPr>
            <a:xfrm>
              <a:off x="6332053" y="2914360"/>
              <a:ext cx="445170" cy="452651"/>
              <a:chOff x="-477078" y="-1431235"/>
              <a:chExt cx="946205" cy="962108"/>
            </a:xfrm>
          </p:grpSpPr>
          <p:sp>
            <p:nvSpPr>
              <p:cNvPr id="185" name="Rectangle 184">
                <a:extLst>
                  <a:ext uri="{FF2B5EF4-FFF2-40B4-BE49-F238E27FC236}">
                    <a16:creationId xmlns:a16="http://schemas.microsoft.com/office/drawing/2014/main" id="{9AF1D046-FF8C-4EFF-8573-2CEB5A8432C3}"/>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335C9EB4-F593-4A9A-9D50-605AF9DEC2F9}"/>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BD094FA-4388-4F87-9D42-40183BC10B85}"/>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78ADE89D-3D56-4831-9C4B-BF76FD8F87B7}"/>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19B7E9B8-4DC6-4DE9-973F-C0D90E0358E5}"/>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A9AE6202-447D-46D8-9C9E-7A9E81B4DCB3}"/>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3B3C54D1-6CB0-416B-83B0-72D030ED732A}"/>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1AF57487-98E6-4746-ACA3-B11968DAC09D}"/>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2BA8DF31-20FE-48A4-9142-170576D026C8}"/>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AE1A7BD4-12EA-4BCF-89D5-92111A69B2D4}"/>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F1D03017-FDC2-4A69-8B5F-A76849BB48FD}"/>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1431B42F-4FCA-4B57-8B79-B1C86C4EE6EF}"/>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DC6CAD6A-F3C7-4D0D-BCDA-803E7CCAD9D9}"/>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8F050681-9886-4E5F-8882-09901260BFAF}"/>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DC88366A-5836-4E6B-AD8A-7F3EA2F14585}"/>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2A97FE6F-7190-4FA1-B5E1-49FDD4AB12D3}"/>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 name="Content Placeholder 4">
            <a:extLst>
              <a:ext uri="{FF2B5EF4-FFF2-40B4-BE49-F238E27FC236}">
                <a16:creationId xmlns:a16="http://schemas.microsoft.com/office/drawing/2014/main" id="{FF00742E-4CAE-4659-B981-804B14A6FEE8}"/>
              </a:ext>
              <a:ext uri="{C183D7F6-B498-43B3-948B-1728B52AA6E4}">
                <adec:decorative xmlns:adec="http://schemas.microsoft.com/office/drawing/2017/decorative" val="0"/>
              </a:ext>
            </a:extLst>
          </p:cNvPr>
          <p:cNvSpPr>
            <a:spLocks noGrp="1"/>
          </p:cNvSpPr>
          <p:nvPr>
            <p:ph sz="quarter" idx="12"/>
          </p:nvPr>
        </p:nvSpPr>
        <p:spPr>
          <a:xfrm>
            <a:off x="6309245" y="2127045"/>
            <a:ext cx="1462748" cy="546753"/>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Cost management discipline evolves</a:t>
            </a:r>
            <a:endParaRPr lang="en-US" dirty="0"/>
          </a:p>
        </p:txBody>
      </p:sp>
      <p:sp>
        <p:nvSpPr>
          <p:cNvPr id="9" name="Content Placeholder 8">
            <a:extLst>
              <a:ext uri="{FF2B5EF4-FFF2-40B4-BE49-F238E27FC236}">
                <a16:creationId xmlns:a16="http://schemas.microsoft.com/office/drawing/2014/main" id="{0CBC18C0-BB15-40A3-97EE-E9BC0B76C6B6}"/>
              </a:ext>
            </a:extLst>
          </p:cNvPr>
          <p:cNvSpPr>
            <a:spLocks noGrp="1"/>
          </p:cNvSpPr>
          <p:nvPr>
            <p:ph sz="quarter" idx="16"/>
          </p:nvPr>
        </p:nvSpPr>
        <p:spPr>
          <a:xfrm>
            <a:off x="6307554" y="3418874"/>
            <a:ext cx="1828800" cy="1181862"/>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Update corporate policy…</a:t>
            </a:r>
            <a:br>
              <a:rPr lang="en-US" sz="1200" spc="0" dirty="0">
                <a:latin typeface="Segoe UI"/>
                <a:ea typeface="+mn-lt"/>
                <a:cs typeface="Segoe UI" pitchFamily="34" charset="0"/>
              </a:rPr>
            </a:br>
            <a:br>
              <a:rPr lang="en-US" sz="1200" spc="0" dirty="0">
                <a:latin typeface="Segoe UI"/>
                <a:ea typeface="+mn-lt"/>
                <a:cs typeface="Segoe UI" pitchFamily="34" charset="0"/>
              </a:rPr>
            </a:br>
            <a:r>
              <a:rPr lang="en-US" sz="1200" spc="0" dirty="0">
                <a:latin typeface="Segoe UI"/>
                <a:ea typeface="+mn-lt"/>
                <a:cs typeface="Segoe UI" pitchFamily="34" charset="0"/>
              </a:rPr>
              <a:t>Implement with configuration management changes</a:t>
            </a:r>
            <a:endParaRPr lang="en-US" dirty="0"/>
          </a:p>
        </p:txBody>
      </p:sp>
      <p:sp>
        <p:nvSpPr>
          <p:cNvPr id="2" name="Content Placeholder 1">
            <a:extLst>
              <a:ext uri="{FF2B5EF4-FFF2-40B4-BE49-F238E27FC236}">
                <a16:creationId xmlns:a16="http://schemas.microsoft.com/office/drawing/2014/main" id="{5CDC9DE1-CBE2-4815-B9DE-D997DB0C3798}"/>
              </a:ext>
            </a:extLst>
          </p:cNvPr>
          <p:cNvSpPr>
            <a:spLocks noGrp="1"/>
          </p:cNvSpPr>
          <p:nvPr>
            <p:ph sz="quarter" idx="10"/>
          </p:nvPr>
        </p:nvSpPr>
        <p:spPr>
          <a:xfrm>
            <a:off x="6309245" y="4644086"/>
            <a:ext cx="711647" cy="595548"/>
          </a:xfrm>
        </p:spPr>
        <p:txBody>
          <a:bodyPr/>
          <a:lstStyle/>
          <a:p>
            <a:pPr lvl="0" defTabSz="914400">
              <a:buSzTx/>
              <a:defRPr/>
            </a:pPr>
            <a:r>
              <a:rPr lang="en-US" sz="1400" spc="0" dirty="0">
                <a:latin typeface="Segoe UI"/>
              </a:rPr>
              <a:t>Risk:</a:t>
            </a:r>
          </a:p>
          <a:p>
            <a:pPr lvl="0" defTabSz="914400">
              <a:buSzTx/>
              <a:defRPr/>
            </a:pPr>
            <a:r>
              <a:rPr lang="en-US" sz="1400" b="1" spc="0" dirty="0"/>
              <a:t>Cost</a:t>
            </a:r>
            <a:endParaRPr lang="en-US" dirty="0"/>
          </a:p>
        </p:txBody>
      </p:sp>
      <p:grpSp>
        <p:nvGrpSpPr>
          <p:cNvPr id="83" name="Group 82">
            <a:extLst>
              <a:ext uri="{FF2B5EF4-FFF2-40B4-BE49-F238E27FC236}">
                <a16:creationId xmlns:a16="http://schemas.microsoft.com/office/drawing/2014/main" id="{474C1837-8680-468F-8D78-63A8FF335C4C}"/>
              </a:ext>
              <a:ext uri="{C183D7F6-B498-43B3-948B-1728B52AA6E4}">
                <adec:decorative xmlns:adec="http://schemas.microsoft.com/office/drawing/2017/decorative" val="1"/>
              </a:ext>
            </a:extLst>
          </p:cNvPr>
          <p:cNvGrpSpPr/>
          <p:nvPr/>
        </p:nvGrpSpPr>
        <p:grpSpPr>
          <a:xfrm>
            <a:off x="430430" y="5384274"/>
            <a:ext cx="7317234" cy="233656"/>
            <a:chOff x="740664" y="1326539"/>
            <a:chExt cx="7317234" cy="233656"/>
          </a:xfrm>
        </p:grpSpPr>
        <p:cxnSp>
          <p:nvCxnSpPr>
            <p:cNvPr id="78" name="Straight Connector 77">
              <a:extLst>
                <a:ext uri="{FF2B5EF4-FFF2-40B4-BE49-F238E27FC236}">
                  <a16:creationId xmlns:a16="http://schemas.microsoft.com/office/drawing/2014/main" id="{BC8B39EE-BF8B-42C4-898C-321580EB03A0}"/>
                </a:ext>
                <a:ext uri="{C183D7F6-B498-43B3-948B-1728B52AA6E4}">
                  <adec:decorative xmlns:adec="http://schemas.microsoft.com/office/drawing/2017/decorative" val="1"/>
                </a:ext>
              </a:extLst>
            </p:cNvPr>
            <p:cNvCxnSpPr>
              <a:cxnSpLocks/>
            </p:cNvCxnSpPr>
            <p:nvPr/>
          </p:nvCxnSpPr>
          <p:spPr>
            <a:xfrm>
              <a:off x="864496" y="1440010"/>
              <a:ext cx="7193402" cy="0"/>
            </a:xfrm>
            <a:prstGeom prst="line">
              <a:avLst/>
            </a:prstGeom>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Rectangle 34">
              <a:extLst>
                <a:ext uri="{FF2B5EF4-FFF2-40B4-BE49-F238E27FC236}">
                  <a16:creationId xmlns:a16="http://schemas.microsoft.com/office/drawing/2014/main" id="{64ED5695-59E8-4F3A-893F-52AF90B236D6}"/>
                </a:ext>
                <a:ext uri="{C183D7F6-B498-43B3-948B-1728B52AA6E4}">
                  <adec:decorative xmlns:adec="http://schemas.microsoft.com/office/drawing/2017/decorative" val="1"/>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17742AFB-F5ED-4014-A6A7-0A096577678D}"/>
                </a:ext>
                <a:ext uri="{C183D7F6-B498-43B3-948B-1728B52AA6E4}">
                  <adec:decorative xmlns:adec="http://schemas.microsoft.com/office/drawing/2017/decorative" val="1"/>
                </a:ext>
              </a:extLst>
            </p:cNvPr>
            <p:cNvSpPr/>
            <p:nvPr/>
          </p:nvSpPr>
          <p:spPr bwMode="auto">
            <a:xfrm>
              <a:off x="740664" y="1348352"/>
              <a:ext cx="190030" cy="190030"/>
            </a:xfrm>
            <a:prstGeom prst="ellipse">
              <a:avLst/>
            </a:prstGeom>
            <a:solidFill>
              <a:srgbClr val="FFFFFF"/>
            </a:solidFill>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804C2DC8-7599-4C03-91C5-4306EC3BB2D0}"/>
              </a:ext>
              <a:ext uri="{C183D7F6-B498-43B3-948B-1728B52AA6E4}">
                <adec:decorative xmlns:adec="http://schemas.microsoft.com/office/drawing/2017/decorative" val="1"/>
              </a:ext>
            </a:extLst>
          </p:cNvPr>
          <p:cNvGrpSpPr/>
          <p:nvPr/>
        </p:nvGrpSpPr>
        <p:grpSpPr>
          <a:xfrm>
            <a:off x="2761807" y="5301332"/>
            <a:ext cx="365760" cy="365760"/>
            <a:chOff x="2797023" y="4315973"/>
            <a:chExt cx="476688" cy="476688"/>
          </a:xfrm>
        </p:grpSpPr>
        <p:sp>
          <p:nvSpPr>
            <p:cNvPr id="85" name="Oval 84">
              <a:extLst>
                <a:ext uri="{FF2B5EF4-FFF2-40B4-BE49-F238E27FC236}">
                  <a16:creationId xmlns:a16="http://schemas.microsoft.com/office/drawing/2014/main" id="{D0FBF861-9661-4895-A22F-E060FE0BA281}"/>
                </a:ext>
                <a:ext uri="{C183D7F6-B498-43B3-948B-1728B52AA6E4}">
                  <adec:decorative xmlns:adec="http://schemas.microsoft.com/office/drawing/2017/decorative" val="1"/>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Graphic 83">
              <a:extLst>
                <a:ext uri="{FF2B5EF4-FFF2-40B4-BE49-F238E27FC236}">
                  <a16:creationId xmlns:a16="http://schemas.microsoft.com/office/drawing/2014/main" id="{9412CE96-925D-4F95-ADDD-1EF26654CF1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grpSp>
        <p:nvGrpSpPr>
          <p:cNvPr id="87" name="Group 86">
            <a:extLst>
              <a:ext uri="{FF2B5EF4-FFF2-40B4-BE49-F238E27FC236}">
                <a16:creationId xmlns:a16="http://schemas.microsoft.com/office/drawing/2014/main" id="{1794065B-50E6-4156-94FB-8D4E8814BF33}"/>
              </a:ext>
              <a:ext uri="{C183D7F6-B498-43B3-948B-1728B52AA6E4}">
                <adec:decorative xmlns:adec="http://schemas.microsoft.com/office/drawing/2017/decorative" val="1"/>
              </a:ext>
            </a:extLst>
          </p:cNvPr>
          <p:cNvGrpSpPr/>
          <p:nvPr/>
        </p:nvGrpSpPr>
        <p:grpSpPr>
          <a:xfrm>
            <a:off x="4582656" y="5301332"/>
            <a:ext cx="365760" cy="365760"/>
            <a:chOff x="2797023" y="4315973"/>
            <a:chExt cx="476688" cy="476688"/>
          </a:xfrm>
        </p:grpSpPr>
        <p:sp>
          <p:nvSpPr>
            <p:cNvPr id="88" name="Oval 87">
              <a:extLst>
                <a:ext uri="{FF2B5EF4-FFF2-40B4-BE49-F238E27FC236}">
                  <a16:creationId xmlns:a16="http://schemas.microsoft.com/office/drawing/2014/main" id="{353B1BDC-2DAC-43D3-A25F-6DEF6E4B65B1}"/>
                </a:ext>
                <a:ext uri="{C183D7F6-B498-43B3-948B-1728B52AA6E4}">
                  <adec:decorative xmlns:adec="http://schemas.microsoft.com/office/drawing/2017/decorative" val="1"/>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9" name="Graphic 88">
              <a:extLst>
                <a:ext uri="{FF2B5EF4-FFF2-40B4-BE49-F238E27FC236}">
                  <a16:creationId xmlns:a16="http://schemas.microsoft.com/office/drawing/2014/main" id="{5150629C-9A42-43D0-AEAF-17D5B0C918F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grpSp>
        <p:nvGrpSpPr>
          <p:cNvPr id="90" name="Group 89">
            <a:extLst>
              <a:ext uri="{FF2B5EF4-FFF2-40B4-BE49-F238E27FC236}">
                <a16:creationId xmlns:a16="http://schemas.microsoft.com/office/drawing/2014/main" id="{3BFE5303-F9B6-4DAF-92ED-A796ED4230E5}"/>
              </a:ext>
              <a:ext uri="{C183D7F6-B498-43B3-948B-1728B52AA6E4}">
                <adec:decorative xmlns:adec="http://schemas.microsoft.com/office/drawing/2017/decorative" val="1"/>
              </a:ext>
            </a:extLst>
          </p:cNvPr>
          <p:cNvGrpSpPr/>
          <p:nvPr/>
        </p:nvGrpSpPr>
        <p:grpSpPr>
          <a:xfrm>
            <a:off x="6332053" y="5301332"/>
            <a:ext cx="365760" cy="365760"/>
            <a:chOff x="2797023" y="4315973"/>
            <a:chExt cx="476688" cy="476688"/>
          </a:xfrm>
        </p:grpSpPr>
        <p:sp>
          <p:nvSpPr>
            <p:cNvPr id="91" name="Oval 90">
              <a:extLst>
                <a:ext uri="{FF2B5EF4-FFF2-40B4-BE49-F238E27FC236}">
                  <a16:creationId xmlns:a16="http://schemas.microsoft.com/office/drawing/2014/main" id="{942BB068-0002-42FC-BC05-D1E9BA1BA4F3}"/>
                </a:ext>
                <a:ext uri="{C183D7F6-B498-43B3-948B-1728B52AA6E4}">
                  <adec:decorative xmlns:adec="http://schemas.microsoft.com/office/drawing/2017/decorative" val="1"/>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2" name="Graphic 91">
              <a:extLst>
                <a:ext uri="{FF2B5EF4-FFF2-40B4-BE49-F238E27FC236}">
                  <a16:creationId xmlns:a16="http://schemas.microsoft.com/office/drawing/2014/main" id="{258163CF-7CC2-471F-99EE-42E167242FA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sp>
        <p:nvSpPr>
          <p:cNvPr id="16" name="Content Placeholder 15">
            <a:extLst>
              <a:ext uri="{FF2B5EF4-FFF2-40B4-BE49-F238E27FC236}">
                <a16:creationId xmlns:a16="http://schemas.microsoft.com/office/drawing/2014/main" id="{642BFEAD-0E04-44FC-92DD-3F83ED21C584}"/>
              </a:ext>
            </a:extLst>
          </p:cNvPr>
          <p:cNvSpPr>
            <a:spLocks noGrp="1"/>
          </p:cNvSpPr>
          <p:nvPr>
            <p:ph sz="quarter" idx="21"/>
          </p:nvPr>
        </p:nvSpPr>
        <p:spPr>
          <a:xfrm>
            <a:off x="1680360" y="5680256"/>
            <a:ext cx="4904323" cy="799939"/>
          </a:xfrm>
        </p:spPr>
        <p:txBody>
          <a:bodyPr/>
          <a:lstStyle/>
          <a:p>
            <a:pPr lvl="0" algn="ctr">
              <a:lnSpc>
                <a:spcPts val="2353"/>
              </a:lnSpc>
              <a:defRPr/>
            </a:pPr>
            <a:r>
              <a:rPr lang="en-US" sz="1961" spc="0" dirty="0">
                <a:solidFill>
                  <a:srgbClr val="0078D3"/>
                </a:solidFill>
              </a:rPr>
              <a:t>Cloud Adoption </a:t>
            </a:r>
            <a:br>
              <a:rPr lang="en-US" sz="1961" spc="0" dirty="0">
                <a:solidFill>
                  <a:srgbClr val="0078D3"/>
                </a:solidFill>
              </a:rPr>
            </a:br>
            <a:r>
              <a:rPr lang="en-US" sz="1600" spc="0" dirty="0" err="1">
                <a:latin typeface="Segoe UI"/>
              </a:rPr>
              <a:t>Adoption</a:t>
            </a:r>
            <a:r>
              <a:rPr lang="en-US" sz="1600" spc="0" dirty="0">
                <a:latin typeface="Segoe UI"/>
              </a:rPr>
              <a:t> timeline will trigger </a:t>
            </a:r>
            <a:r>
              <a:rPr lang="en-US" sz="1600" b="1" spc="0" dirty="0"/>
              <a:t>risks</a:t>
            </a:r>
            <a:r>
              <a:rPr lang="en-US" sz="1600" spc="0" dirty="0">
                <a:latin typeface="Segoe UI"/>
              </a:rPr>
              <a:t> along the journey</a:t>
            </a:r>
            <a:endParaRPr lang="en-US" dirty="0"/>
          </a:p>
        </p:txBody>
      </p:sp>
      <p:sp>
        <p:nvSpPr>
          <p:cNvPr id="163" name="Rectangle 162">
            <a:extLst>
              <a:ext uri="{FF2B5EF4-FFF2-40B4-BE49-F238E27FC236}">
                <a16:creationId xmlns:a16="http://schemas.microsoft.com/office/drawing/2014/main" id="{25297B38-DC04-4AC3-B7E8-2FEE0D0400FB}"/>
              </a:ext>
              <a:ext uri="{C183D7F6-B498-43B3-948B-1728B52AA6E4}">
                <adec:decorative xmlns:adec="http://schemas.microsoft.com/office/drawing/2017/decorative" val="1"/>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Content Placeholder 18">
            <a:extLst>
              <a:ext uri="{FF2B5EF4-FFF2-40B4-BE49-F238E27FC236}">
                <a16:creationId xmlns:a16="http://schemas.microsoft.com/office/drawing/2014/main" id="{25C8E2BB-4633-4D2D-8B70-2969F43A5E4A}"/>
              </a:ext>
            </a:extLst>
          </p:cNvPr>
          <p:cNvSpPr>
            <a:spLocks noGrp="1"/>
          </p:cNvSpPr>
          <p:nvPr>
            <p:ph sz="quarter" idx="24"/>
          </p:nvPr>
        </p:nvSpPr>
        <p:spPr>
          <a:xfrm>
            <a:off x="8875809" y="1020348"/>
            <a:ext cx="3088335" cy="2533001"/>
          </a:xfrm>
        </p:spPr>
        <p:txBody>
          <a:bodyPr/>
          <a:lstStyle/>
          <a:p>
            <a:pPr lvl="0" defTabSz="914554">
              <a:lnSpc>
                <a:spcPct val="90000"/>
              </a:lnSpc>
              <a:spcAft>
                <a:spcPts val="588"/>
              </a:spcAft>
              <a:buSzTx/>
              <a:defRPr/>
            </a:pPr>
            <a:r>
              <a:rPr lang="en-US" sz="2000" spc="0" dirty="0">
                <a:solidFill>
                  <a:srgbClr val="FFFFFF"/>
                </a:solidFill>
              </a:rPr>
              <a:t>Governance MVP</a:t>
            </a:r>
          </a:p>
          <a:p>
            <a:pPr lvl="0" defTabSz="914554">
              <a:lnSpc>
                <a:spcPct val="90000"/>
              </a:lnSpc>
              <a:spcAft>
                <a:spcPts val="588"/>
              </a:spcAft>
              <a:buSzTx/>
              <a:defRPr/>
            </a:pPr>
            <a:r>
              <a:rPr lang="en-US" sz="1800" spc="0" dirty="0">
                <a:solidFill>
                  <a:srgbClr val="FFFFFF"/>
                </a:solidFill>
                <a:latin typeface="Segoe UI"/>
              </a:rPr>
              <a:t>Establish a foundation that can quickly evolve as cloud adoption and cloud governance mature. Mitigate tangible risks identified in the cloud adoption plan.</a:t>
            </a:r>
            <a:endParaRPr lang="en-US" dirty="0"/>
          </a:p>
        </p:txBody>
      </p:sp>
      <p:cxnSp>
        <p:nvCxnSpPr>
          <p:cNvPr id="164" name="Straight Connector 163">
            <a:extLst>
              <a:ext uri="{FF2B5EF4-FFF2-40B4-BE49-F238E27FC236}">
                <a16:creationId xmlns:a16="http://schemas.microsoft.com/office/drawing/2014/main" id="{B1FD63C8-D50A-4AA5-AA03-ECB74B3FDDB2}"/>
              </a:ext>
              <a:ext uri="{C183D7F6-B498-43B3-948B-1728B52AA6E4}">
                <adec:decorative xmlns:adec="http://schemas.microsoft.com/office/drawing/2017/decorative" val="1"/>
              </a:ext>
            </a:extLst>
          </p:cNvPr>
          <p:cNvCxnSpPr>
            <a:cxnSpLocks/>
          </p:cNvCxnSpPr>
          <p:nvPr/>
        </p:nvCxnSpPr>
        <p:spPr>
          <a:xfrm>
            <a:off x="8893215" y="3423337"/>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2C2CDA00-10DD-4ACF-A085-9B2A8B9D626A}"/>
              </a:ext>
            </a:extLst>
          </p:cNvPr>
          <p:cNvSpPr>
            <a:spLocks noGrp="1"/>
          </p:cNvSpPr>
          <p:nvPr>
            <p:ph sz="quarter" idx="22"/>
          </p:nvPr>
        </p:nvSpPr>
        <p:spPr>
          <a:xfrm>
            <a:off x="8872606" y="3867510"/>
            <a:ext cx="3319394" cy="2366802"/>
          </a:xfrm>
        </p:spPr>
        <p:txBody>
          <a:bodyPr/>
          <a:lstStyle/>
          <a:p>
            <a:pPr lvl="0" defTabSz="914554">
              <a:lnSpc>
                <a:spcPct val="90000"/>
              </a:lnSpc>
              <a:spcAft>
                <a:spcPts val="588"/>
              </a:spcAft>
              <a:buSzTx/>
              <a:defRPr/>
            </a:pPr>
            <a:r>
              <a:rPr lang="en-US" sz="2000" spc="0" dirty="0">
                <a:solidFill>
                  <a:srgbClr val="FFFFFF"/>
                </a:solidFill>
              </a:rPr>
              <a:t>Risk Evolutions</a:t>
            </a:r>
          </a:p>
          <a:p>
            <a:pPr lvl="0" defTabSz="914554">
              <a:lnSpc>
                <a:spcPct val="90000"/>
              </a:lnSpc>
              <a:spcAft>
                <a:spcPts val="588"/>
              </a:spcAft>
              <a:buSzTx/>
              <a:defRPr/>
            </a:pPr>
            <a:r>
              <a:rPr lang="en-US" sz="1800" spc="0" dirty="0">
                <a:solidFill>
                  <a:srgbClr val="FFFFFF"/>
                </a:solidFill>
                <a:latin typeface="Segoe UI"/>
              </a:rPr>
              <a:t>The risk profile will change as you plan additional iterations of cloud adoption. The cloud governance team monitors those adoption plans to identify risks and evolve corporate policy statements.</a:t>
            </a:r>
            <a:endParaRPr lang="en-US" dirty="0"/>
          </a:p>
        </p:txBody>
      </p:sp>
    </p:spTree>
    <p:extLst>
      <p:ext uri="{BB962C8B-B14F-4D97-AF65-F5344CB8AC3E}">
        <p14:creationId xmlns:p14="http://schemas.microsoft.com/office/powerpoint/2010/main" val="1632311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left)">
                                      <p:cBhvr>
                                        <p:cTn id="23" dur="500"/>
                                        <p:tgtEl>
                                          <p:spTgt spid="83"/>
                                        </p:tgtEl>
                                      </p:cBhvr>
                                    </p:animEffect>
                                  </p:childTnLst>
                                </p:cTn>
                              </p:par>
                              <p:par>
                                <p:cTn id="24" presetID="42" presetClass="entr" presetSubtype="0" fill="hold" nodeType="with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fade">
                                      <p:cBhvr>
                                        <p:cTn id="26" dur="500"/>
                                        <p:tgtEl>
                                          <p:spTgt spid="16">
                                            <p:txEl>
                                              <p:pRg st="0" end="0"/>
                                            </p:txEl>
                                          </p:spTgt>
                                        </p:tgtEl>
                                      </p:cBhvr>
                                    </p:animEffect>
                                    <p:anim calcmode="lin" valueType="num">
                                      <p:cBhvr>
                                        <p:cTn id="2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53" presetClass="entr" presetSubtype="16" fill="hold" nodeType="afterEffect">
                                  <p:stCondLst>
                                    <p:cond delay="250"/>
                                  </p:stCondLst>
                                  <p:childTnLst>
                                    <p:set>
                                      <p:cBhvr>
                                        <p:cTn id="31" dur="1" fill="hold">
                                          <p:stCondLst>
                                            <p:cond delay="0"/>
                                          </p:stCondLst>
                                        </p:cTn>
                                        <p:tgtEl>
                                          <p:spTgt spid="86"/>
                                        </p:tgtEl>
                                        <p:attrNameLst>
                                          <p:attrName>style.visibility</p:attrName>
                                        </p:attrNameLst>
                                      </p:cBhvr>
                                      <p:to>
                                        <p:strVal val="visible"/>
                                      </p:to>
                                    </p:set>
                                    <p:anim calcmode="lin" valueType="num">
                                      <p:cBhvr>
                                        <p:cTn id="32" dur="500" fill="hold"/>
                                        <p:tgtEl>
                                          <p:spTgt spid="86"/>
                                        </p:tgtEl>
                                        <p:attrNameLst>
                                          <p:attrName>ppt_w</p:attrName>
                                        </p:attrNameLst>
                                      </p:cBhvr>
                                      <p:tavLst>
                                        <p:tav tm="0">
                                          <p:val>
                                            <p:fltVal val="0"/>
                                          </p:val>
                                        </p:tav>
                                        <p:tav tm="100000">
                                          <p:val>
                                            <p:strVal val="#ppt_w"/>
                                          </p:val>
                                        </p:tav>
                                      </p:tavLst>
                                    </p:anim>
                                    <p:anim calcmode="lin" valueType="num">
                                      <p:cBhvr>
                                        <p:cTn id="33" dur="500" fill="hold"/>
                                        <p:tgtEl>
                                          <p:spTgt spid="86"/>
                                        </p:tgtEl>
                                        <p:attrNameLst>
                                          <p:attrName>ppt_h</p:attrName>
                                        </p:attrNameLst>
                                      </p:cBhvr>
                                      <p:tavLst>
                                        <p:tav tm="0">
                                          <p:val>
                                            <p:fltVal val="0"/>
                                          </p:val>
                                        </p:tav>
                                        <p:tav tm="100000">
                                          <p:val>
                                            <p:strVal val="#ppt_h"/>
                                          </p:val>
                                        </p:tav>
                                      </p:tavLst>
                                    </p:anim>
                                    <p:animEffect transition="in" filter="fade">
                                      <p:cBhvr>
                                        <p:cTn id="34" dur="500"/>
                                        <p:tgtEl>
                                          <p:spTgt spid="86"/>
                                        </p:tgtEl>
                                      </p:cBhvr>
                                    </p:animEffect>
                                  </p:childTnLst>
                                </p:cTn>
                              </p:par>
                            </p:childTnLst>
                          </p:cTn>
                        </p:par>
                        <p:par>
                          <p:cTn id="35" fill="hold">
                            <p:stCondLst>
                              <p:cond delay="1750"/>
                            </p:stCondLst>
                            <p:childTnLst>
                              <p:par>
                                <p:cTn id="36" presetID="12" presetClass="entr" presetSubtype="8" fill="hold" nodeType="afterEffect">
                                  <p:stCondLst>
                                    <p:cond delay="0"/>
                                  </p:stCondLst>
                                  <p:childTnLst>
                                    <p:set>
                                      <p:cBhvr>
                                        <p:cTn id="37" dur="1" fill="hold">
                                          <p:stCondLst>
                                            <p:cond delay="0"/>
                                          </p:stCondLst>
                                        </p:cTn>
                                        <p:tgtEl>
                                          <p:spTgt spid="208"/>
                                        </p:tgtEl>
                                        <p:attrNameLst>
                                          <p:attrName>style.visibility</p:attrName>
                                        </p:attrNameLst>
                                      </p:cBhvr>
                                      <p:to>
                                        <p:strVal val="visible"/>
                                      </p:to>
                                    </p:set>
                                    <p:anim calcmode="lin" valueType="num">
                                      <p:cBhvr additive="base">
                                        <p:cTn id="38" dur="500"/>
                                        <p:tgtEl>
                                          <p:spTgt spid="208"/>
                                        </p:tgtEl>
                                        <p:attrNameLst>
                                          <p:attrName>ppt_x</p:attrName>
                                        </p:attrNameLst>
                                      </p:cBhvr>
                                      <p:tavLst>
                                        <p:tav tm="0">
                                          <p:val>
                                            <p:strVal val="#ppt_x-#ppt_w*1.125000"/>
                                          </p:val>
                                        </p:tav>
                                        <p:tav tm="100000">
                                          <p:val>
                                            <p:strVal val="#ppt_x"/>
                                          </p:val>
                                        </p:tav>
                                      </p:tavLst>
                                    </p:anim>
                                    <p:animEffect transition="in" filter="wipe(right)">
                                      <p:cBhvr>
                                        <p:cTn id="39" dur="500"/>
                                        <p:tgtEl>
                                          <p:spTgt spid="208"/>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22">
                                            <p:txEl>
                                              <p:pRg st="0" end="0"/>
                                            </p:txEl>
                                          </p:spTgt>
                                        </p:tgtEl>
                                        <p:attrNameLst>
                                          <p:attrName>style.visibility</p:attrName>
                                        </p:attrNameLst>
                                      </p:cBhvr>
                                      <p:to>
                                        <p:strVal val="visible"/>
                                      </p:to>
                                    </p:set>
                                    <p:anim calcmode="lin" valueType="num">
                                      <p:cBhvr additive="base">
                                        <p:cTn id="42" dur="500"/>
                                        <p:tgtEl>
                                          <p:spTgt spid="22">
                                            <p:txEl>
                                              <p:pRg st="0" end="0"/>
                                            </p:txEl>
                                          </p:spTgt>
                                        </p:tgtEl>
                                        <p:attrNameLst>
                                          <p:attrName>ppt_x</p:attrName>
                                        </p:attrNameLst>
                                      </p:cBhvr>
                                      <p:tavLst>
                                        <p:tav tm="0">
                                          <p:val>
                                            <p:strVal val="#ppt_x-#ppt_w*1.125000"/>
                                          </p:val>
                                        </p:tav>
                                        <p:tav tm="100000">
                                          <p:val>
                                            <p:strVal val="#ppt_x"/>
                                          </p:val>
                                        </p:tav>
                                      </p:tavLst>
                                    </p:anim>
                                    <p:animEffect transition="in" filter="wipe(right)">
                                      <p:cBhvr>
                                        <p:cTn id="43" dur="500"/>
                                        <p:tgtEl>
                                          <p:spTgt spid="22">
                                            <p:txEl>
                                              <p:pRg st="0" end="0"/>
                                            </p:txEl>
                                          </p:spTgt>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8">
                                            <p:txEl>
                                              <p:pRg st="0" end="0"/>
                                            </p:txEl>
                                          </p:spTgt>
                                        </p:tgtEl>
                                        <p:attrNameLst>
                                          <p:attrName>style.visibility</p:attrName>
                                        </p:attrNameLst>
                                      </p:cBhvr>
                                      <p:to>
                                        <p:strVal val="visible"/>
                                      </p:to>
                                    </p:set>
                                    <p:anim calcmode="lin" valueType="num">
                                      <p:cBhvr additive="base">
                                        <p:cTn id="46"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right)">
                                      <p:cBhvr>
                                        <p:cTn id="47" dur="500"/>
                                        <p:tgtEl>
                                          <p:spTgt spid="8">
                                            <p:txEl>
                                              <p:pRg st="0" end="0"/>
                                            </p:txEl>
                                          </p:spTgt>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21">
                                            <p:txEl>
                                              <p:pRg st="0" end="0"/>
                                            </p:txEl>
                                          </p:spTgt>
                                        </p:tgtEl>
                                        <p:attrNameLst>
                                          <p:attrName>style.visibility</p:attrName>
                                        </p:attrNameLst>
                                      </p:cBhvr>
                                      <p:to>
                                        <p:strVal val="visible"/>
                                      </p:to>
                                    </p:set>
                                    <p:anim calcmode="lin" valueType="num">
                                      <p:cBhvr additive="base">
                                        <p:cTn id="50" dur="500"/>
                                        <p:tgtEl>
                                          <p:spTgt spid="21">
                                            <p:txEl>
                                              <p:pRg st="0" end="0"/>
                                            </p:txEl>
                                          </p:spTgt>
                                        </p:tgtEl>
                                        <p:attrNameLst>
                                          <p:attrName>ppt_x</p:attrName>
                                        </p:attrNameLst>
                                      </p:cBhvr>
                                      <p:tavLst>
                                        <p:tav tm="0">
                                          <p:val>
                                            <p:strVal val="#ppt_x-#ppt_w*1.125000"/>
                                          </p:val>
                                        </p:tav>
                                        <p:tav tm="100000">
                                          <p:val>
                                            <p:strVal val="#ppt_x"/>
                                          </p:val>
                                        </p:tav>
                                      </p:tavLst>
                                    </p:anim>
                                    <p:animEffect transition="in" filter="wipe(right)">
                                      <p:cBhvr>
                                        <p:cTn id="51" dur="500"/>
                                        <p:tgtEl>
                                          <p:spTgt spid="21">
                                            <p:txEl>
                                              <p:pRg st="0" end="0"/>
                                            </p:txEl>
                                          </p:spTgt>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21">
                                            <p:txEl>
                                              <p:pRg st="1" end="1"/>
                                            </p:txEl>
                                          </p:spTgt>
                                        </p:tgtEl>
                                        <p:attrNameLst>
                                          <p:attrName>style.visibility</p:attrName>
                                        </p:attrNameLst>
                                      </p:cBhvr>
                                      <p:to>
                                        <p:strVal val="visible"/>
                                      </p:to>
                                    </p:set>
                                    <p:anim calcmode="lin" valueType="num">
                                      <p:cBhvr additive="base">
                                        <p:cTn id="54" dur="500"/>
                                        <p:tgtEl>
                                          <p:spTgt spid="21">
                                            <p:txEl>
                                              <p:pRg st="1" end="1"/>
                                            </p:txEl>
                                          </p:spTgt>
                                        </p:tgtEl>
                                        <p:attrNameLst>
                                          <p:attrName>ppt_x</p:attrName>
                                        </p:attrNameLst>
                                      </p:cBhvr>
                                      <p:tavLst>
                                        <p:tav tm="0">
                                          <p:val>
                                            <p:strVal val="#ppt_x-#ppt_w*1.125000"/>
                                          </p:val>
                                        </p:tav>
                                        <p:tav tm="100000">
                                          <p:val>
                                            <p:strVal val="#ppt_x"/>
                                          </p:val>
                                        </p:tav>
                                      </p:tavLst>
                                    </p:anim>
                                    <p:animEffect transition="in" filter="wipe(right)">
                                      <p:cBhvr>
                                        <p:cTn id="55" dur="500"/>
                                        <p:tgtEl>
                                          <p:spTgt spid="21">
                                            <p:txEl>
                                              <p:pRg st="1" end="1"/>
                                            </p:txEl>
                                          </p:spTgt>
                                        </p:tgtEl>
                                      </p:cBhvr>
                                    </p:animEffect>
                                  </p:childTnLst>
                                </p:cTn>
                              </p:par>
                            </p:childTnLst>
                          </p:cTn>
                        </p:par>
                        <p:par>
                          <p:cTn id="56" fill="hold">
                            <p:stCondLst>
                              <p:cond delay="2250"/>
                            </p:stCondLst>
                            <p:childTnLst>
                              <p:par>
                                <p:cTn id="57" presetID="53" presetClass="entr" presetSubtype="16" fill="hold" nodeType="afterEffect">
                                  <p:stCondLst>
                                    <p:cond delay="250"/>
                                  </p:stCondLst>
                                  <p:childTnLst>
                                    <p:set>
                                      <p:cBhvr>
                                        <p:cTn id="58" dur="1" fill="hold">
                                          <p:stCondLst>
                                            <p:cond delay="0"/>
                                          </p:stCondLst>
                                        </p:cTn>
                                        <p:tgtEl>
                                          <p:spTgt spid="87"/>
                                        </p:tgtEl>
                                        <p:attrNameLst>
                                          <p:attrName>style.visibility</p:attrName>
                                        </p:attrNameLst>
                                      </p:cBhvr>
                                      <p:to>
                                        <p:strVal val="visible"/>
                                      </p:to>
                                    </p:set>
                                    <p:anim calcmode="lin" valueType="num">
                                      <p:cBhvr>
                                        <p:cTn id="59" dur="500" fill="hold"/>
                                        <p:tgtEl>
                                          <p:spTgt spid="87"/>
                                        </p:tgtEl>
                                        <p:attrNameLst>
                                          <p:attrName>ppt_w</p:attrName>
                                        </p:attrNameLst>
                                      </p:cBhvr>
                                      <p:tavLst>
                                        <p:tav tm="0">
                                          <p:val>
                                            <p:fltVal val="0"/>
                                          </p:val>
                                        </p:tav>
                                        <p:tav tm="100000">
                                          <p:val>
                                            <p:strVal val="#ppt_w"/>
                                          </p:val>
                                        </p:tav>
                                      </p:tavLst>
                                    </p:anim>
                                    <p:anim calcmode="lin" valueType="num">
                                      <p:cBhvr>
                                        <p:cTn id="60" dur="500" fill="hold"/>
                                        <p:tgtEl>
                                          <p:spTgt spid="87"/>
                                        </p:tgtEl>
                                        <p:attrNameLst>
                                          <p:attrName>ppt_h</p:attrName>
                                        </p:attrNameLst>
                                      </p:cBhvr>
                                      <p:tavLst>
                                        <p:tav tm="0">
                                          <p:val>
                                            <p:fltVal val="0"/>
                                          </p:val>
                                        </p:tav>
                                        <p:tav tm="100000">
                                          <p:val>
                                            <p:strVal val="#ppt_h"/>
                                          </p:val>
                                        </p:tav>
                                      </p:tavLst>
                                    </p:anim>
                                    <p:animEffect transition="in" filter="fade">
                                      <p:cBhvr>
                                        <p:cTn id="61" dur="500"/>
                                        <p:tgtEl>
                                          <p:spTgt spid="87"/>
                                        </p:tgtEl>
                                      </p:cBhvr>
                                    </p:animEffect>
                                  </p:childTnLst>
                                </p:cTn>
                              </p:par>
                            </p:childTnLst>
                          </p:cTn>
                        </p:par>
                        <p:par>
                          <p:cTn id="62" fill="hold">
                            <p:stCondLst>
                              <p:cond delay="3000"/>
                            </p:stCondLst>
                            <p:childTnLst>
                              <p:par>
                                <p:cTn id="63" presetID="12" presetClass="entr" presetSubtype="8" fill="hold" nodeType="afterEffect">
                                  <p:stCondLst>
                                    <p:cond delay="0"/>
                                  </p:stCondLst>
                                  <p:childTnLst>
                                    <p:set>
                                      <p:cBhvr>
                                        <p:cTn id="64" dur="1" fill="hold">
                                          <p:stCondLst>
                                            <p:cond delay="0"/>
                                          </p:stCondLst>
                                        </p:cTn>
                                        <p:tgtEl>
                                          <p:spTgt spid="210"/>
                                        </p:tgtEl>
                                        <p:attrNameLst>
                                          <p:attrName>style.visibility</p:attrName>
                                        </p:attrNameLst>
                                      </p:cBhvr>
                                      <p:to>
                                        <p:strVal val="visible"/>
                                      </p:to>
                                    </p:set>
                                    <p:anim calcmode="lin" valueType="num">
                                      <p:cBhvr additive="base">
                                        <p:cTn id="65" dur="500"/>
                                        <p:tgtEl>
                                          <p:spTgt spid="210"/>
                                        </p:tgtEl>
                                        <p:attrNameLst>
                                          <p:attrName>ppt_x</p:attrName>
                                        </p:attrNameLst>
                                      </p:cBhvr>
                                      <p:tavLst>
                                        <p:tav tm="0">
                                          <p:val>
                                            <p:strVal val="#ppt_x-#ppt_w*1.125000"/>
                                          </p:val>
                                        </p:tav>
                                        <p:tav tm="100000">
                                          <p:val>
                                            <p:strVal val="#ppt_x"/>
                                          </p:val>
                                        </p:tav>
                                      </p:tavLst>
                                    </p:anim>
                                    <p:animEffect transition="in" filter="wipe(right)">
                                      <p:cBhvr>
                                        <p:cTn id="66" dur="500"/>
                                        <p:tgtEl>
                                          <p:spTgt spid="210"/>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6">
                                            <p:txEl>
                                              <p:pRg st="0" end="0"/>
                                            </p:txEl>
                                          </p:spTgt>
                                        </p:tgtEl>
                                        <p:attrNameLst>
                                          <p:attrName>style.visibility</p:attrName>
                                        </p:attrNameLst>
                                      </p:cBhvr>
                                      <p:to>
                                        <p:strVal val="visible"/>
                                      </p:to>
                                    </p:set>
                                    <p:anim calcmode="lin" valueType="num">
                                      <p:cBhvr additive="base">
                                        <p:cTn id="69"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right)">
                                      <p:cBhvr>
                                        <p:cTn id="70" dur="500"/>
                                        <p:tgtEl>
                                          <p:spTgt spid="6">
                                            <p:txEl>
                                              <p:pRg st="0" end="0"/>
                                            </p:txEl>
                                          </p:spTgt>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12">
                                            <p:txEl>
                                              <p:pRg st="0" end="0"/>
                                            </p:txEl>
                                          </p:spTgt>
                                        </p:tgtEl>
                                        <p:attrNameLst>
                                          <p:attrName>style.visibility</p:attrName>
                                        </p:attrNameLst>
                                      </p:cBhvr>
                                      <p:to>
                                        <p:strVal val="visible"/>
                                      </p:to>
                                    </p:set>
                                    <p:anim calcmode="lin" valueType="num">
                                      <p:cBhvr additive="base">
                                        <p:cTn id="73" dur="500"/>
                                        <p:tgtEl>
                                          <p:spTgt spid="12">
                                            <p:txEl>
                                              <p:pRg st="0" end="0"/>
                                            </p:txEl>
                                          </p:spTgt>
                                        </p:tgtEl>
                                        <p:attrNameLst>
                                          <p:attrName>ppt_x</p:attrName>
                                        </p:attrNameLst>
                                      </p:cBhvr>
                                      <p:tavLst>
                                        <p:tav tm="0">
                                          <p:val>
                                            <p:strVal val="#ppt_x-#ppt_w*1.125000"/>
                                          </p:val>
                                        </p:tav>
                                        <p:tav tm="100000">
                                          <p:val>
                                            <p:strVal val="#ppt_x"/>
                                          </p:val>
                                        </p:tav>
                                      </p:tavLst>
                                    </p:anim>
                                    <p:animEffect transition="in" filter="wipe(right)">
                                      <p:cBhvr>
                                        <p:cTn id="74" dur="500"/>
                                        <p:tgtEl>
                                          <p:spTgt spid="12">
                                            <p:txEl>
                                              <p:pRg st="0" end="0"/>
                                            </p:txEl>
                                          </p:spTgt>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14">
                                            <p:txEl>
                                              <p:pRg st="0" end="0"/>
                                            </p:txEl>
                                          </p:spTgt>
                                        </p:tgtEl>
                                        <p:attrNameLst>
                                          <p:attrName>style.visibility</p:attrName>
                                        </p:attrNameLst>
                                      </p:cBhvr>
                                      <p:to>
                                        <p:strVal val="visible"/>
                                      </p:to>
                                    </p:set>
                                    <p:anim calcmode="lin" valueType="num">
                                      <p:cBhvr additive="base">
                                        <p:cTn id="77" dur="500"/>
                                        <p:tgtEl>
                                          <p:spTgt spid="14">
                                            <p:txEl>
                                              <p:pRg st="0" end="0"/>
                                            </p:txEl>
                                          </p:spTgt>
                                        </p:tgtEl>
                                        <p:attrNameLst>
                                          <p:attrName>ppt_x</p:attrName>
                                        </p:attrNameLst>
                                      </p:cBhvr>
                                      <p:tavLst>
                                        <p:tav tm="0">
                                          <p:val>
                                            <p:strVal val="#ppt_x-#ppt_w*1.125000"/>
                                          </p:val>
                                        </p:tav>
                                        <p:tav tm="100000">
                                          <p:val>
                                            <p:strVal val="#ppt_x"/>
                                          </p:val>
                                        </p:tav>
                                      </p:tavLst>
                                    </p:anim>
                                    <p:animEffect transition="in" filter="wipe(right)">
                                      <p:cBhvr>
                                        <p:cTn id="78" dur="500"/>
                                        <p:tgtEl>
                                          <p:spTgt spid="14">
                                            <p:txEl>
                                              <p:pRg st="0" end="0"/>
                                            </p:txEl>
                                          </p:spTgt>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14">
                                            <p:txEl>
                                              <p:pRg st="1" end="1"/>
                                            </p:txEl>
                                          </p:spTgt>
                                        </p:tgtEl>
                                        <p:attrNameLst>
                                          <p:attrName>style.visibility</p:attrName>
                                        </p:attrNameLst>
                                      </p:cBhvr>
                                      <p:to>
                                        <p:strVal val="visible"/>
                                      </p:to>
                                    </p:set>
                                    <p:anim calcmode="lin" valueType="num">
                                      <p:cBhvr additive="base">
                                        <p:cTn id="81" dur="500"/>
                                        <p:tgtEl>
                                          <p:spTgt spid="14">
                                            <p:txEl>
                                              <p:pRg st="1" end="1"/>
                                            </p:txEl>
                                          </p:spTgt>
                                        </p:tgtEl>
                                        <p:attrNameLst>
                                          <p:attrName>ppt_x</p:attrName>
                                        </p:attrNameLst>
                                      </p:cBhvr>
                                      <p:tavLst>
                                        <p:tav tm="0">
                                          <p:val>
                                            <p:strVal val="#ppt_x-#ppt_w*1.125000"/>
                                          </p:val>
                                        </p:tav>
                                        <p:tav tm="100000">
                                          <p:val>
                                            <p:strVal val="#ppt_x"/>
                                          </p:val>
                                        </p:tav>
                                      </p:tavLst>
                                    </p:anim>
                                    <p:animEffect transition="in" filter="wipe(right)">
                                      <p:cBhvr>
                                        <p:cTn id="82" dur="500"/>
                                        <p:tgtEl>
                                          <p:spTgt spid="14">
                                            <p:txEl>
                                              <p:pRg st="1" end="1"/>
                                            </p:txEl>
                                          </p:spTgt>
                                        </p:tgtEl>
                                      </p:cBhvr>
                                    </p:animEffect>
                                  </p:childTnLst>
                                </p:cTn>
                              </p:par>
                            </p:childTnLst>
                          </p:cTn>
                        </p:par>
                        <p:par>
                          <p:cTn id="83" fill="hold">
                            <p:stCondLst>
                              <p:cond delay="3500"/>
                            </p:stCondLst>
                            <p:childTnLst>
                              <p:par>
                                <p:cTn id="84" presetID="53" presetClass="entr" presetSubtype="16" fill="hold" nodeType="afterEffect">
                                  <p:stCondLst>
                                    <p:cond delay="250"/>
                                  </p:stCondLst>
                                  <p:childTnLst>
                                    <p:set>
                                      <p:cBhvr>
                                        <p:cTn id="85" dur="1" fill="hold">
                                          <p:stCondLst>
                                            <p:cond delay="0"/>
                                          </p:stCondLst>
                                        </p:cTn>
                                        <p:tgtEl>
                                          <p:spTgt spid="90"/>
                                        </p:tgtEl>
                                        <p:attrNameLst>
                                          <p:attrName>style.visibility</p:attrName>
                                        </p:attrNameLst>
                                      </p:cBhvr>
                                      <p:to>
                                        <p:strVal val="visible"/>
                                      </p:to>
                                    </p:set>
                                    <p:anim calcmode="lin" valueType="num">
                                      <p:cBhvr>
                                        <p:cTn id="86" dur="500" fill="hold"/>
                                        <p:tgtEl>
                                          <p:spTgt spid="90"/>
                                        </p:tgtEl>
                                        <p:attrNameLst>
                                          <p:attrName>ppt_w</p:attrName>
                                        </p:attrNameLst>
                                      </p:cBhvr>
                                      <p:tavLst>
                                        <p:tav tm="0">
                                          <p:val>
                                            <p:fltVal val="0"/>
                                          </p:val>
                                        </p:tav>
                                        <p:tav tm="100000">
                                          <p:val>
                                            <p:strVal val="#ppt_w"/>
                                          </p:val>
                                        </p:tav>
                                      </p:tavLst>
                                    </p:anim>
                                    <p:anim calcmode="lin" valueType="num">
                                      <p:cBhvr>
                                        <p:cTn id="87" dur="500" fill="hold"/>
                                        <p:tgtEl>
                                          <p:spTgt spid="90"/>
                                        </p:tgtEl>
                                        <p:attrNameLst>
                                          <p:attrName>ppt_h</p:attrName>
                                        </p:attrNameLst>
                                      </p:cBhvr>
                                      <p:tavLst>
                                        <p:tav tm="0">
                                          <p:val>
                                            <p:fltVal val="0"/>
                                          </p:val>
                                        </p:tav>
                                        <p:tav tm="100000">
                                          <p:val>
                                            <p:strVal val="#ppt_h"/>
                                          </p:val>
                                        </p:tav>
                                      </p:tavLst>
                                    </p:anim>
                                    <p:animEffect transition="in" filter="fade">
                                      <p:cBhvr>
                                        <p:cTn id="88" dur="500"/>
                                        <p:tgtEl>
                                          <p:spTgt spid="90"/>
                                        </p:tgtEl>
                                      </p:cBhvr>
                                    </p:animEffect>
                                  </p:childTnLst>
                                </p:cTn>
                              </p:par>
                            </p:childTnLst>
                          </p:cTn>
                        </p:par>
                        <p:par>
                          <p:cTn id="89" fill="hold">
                            <p:stCondLst>
                              <p:cond delay="4250"/>
                            </p:stCondLst>
                            <p:childTnLst>
                              <p:par>
                                <p:cTn id="90" presetID="12" presetClass="entr" presetSubtype="8" fill="hold" nodeType="afterEffect">
                                  <p:stCondLst>
                                    <p:cond delay="0"/>
                                  </p:stCondLst>
                                  <p:childTnLst>
                                    <p:set>
                                      <p:cBhvr>
                                        <p:cTn id="91" dur="1" fill="hold">
                                          <p:stCondLst>
                                            <p:cond delay="0"/>
                                          </p:stCondLst>
                                        </p:cTn>
                                        <p:tgtEl>
                                          <p:spTgt spid="211"/>
                                        </p:tgtEl>
                                        <p:attrNameLst>
                                          <p:attrName>style.visibility</p:attrName>
                                        </p:attrNameLst>
                                      </p:cBhvr>
                                      <p:to>
                                        <p:strVal val="visible"/>
                                      </p:to>
                                    </p:set>
                                    <p:anim calcmode="lin" valueType="num">
                                      <p:cBhvr additive="base">
                                        <p:cTn id="92" dur="500"/>
                                        <p:tgtEl>
                                          <p:spTgt spid="211"/>
                                        </p:tgtEl>
                                        <p:attrNameLst>
                                          <p:attrName>ppt_x</p:attrName>
                                        </p:attrNameLst>
                                      </p:cBhvr>
                                      <p:tavLst>
                                        <p:tav tm="0">
                                          <p:val>
                                            <p:strVal val="#ppt_x-#ppt_w*1.125000"/>
                                          </p:val>
                                        </p:tav>
                                        <p:tav tm="100000">
                                          <p:val>
                                            <p:strVal val="#ppt_x"/>
                                          </p:val>
                                        </p:tav>
                                      </p:tavLst>
                                    </p:anim>
                                    <p:animEffect transition="in" filter="wipe(right)">
                                      <p:cBhvr>
                                        <p:cTn id="93" dur="500"/>
                                        <p:tgtEl>
                                          <p:spTgt spid="211"/>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5">
                                            <p:txEl>
                                              <p:pRg st="0" end="0"/>
                                            </p:txEl>
                                          </p:spTgt>
                                        </p:tgtEl>
                                        <p:attrNameLst>
                                          <p:attrName>style.visibility</p:attrName>
                                        </p:attrNameLst>
                                      </p:cBhvr>
                                      <p:to>
                                        <p:strVal val="visible"/>
                                      </p:to>
                                    </p:set>
                                    <p:anim calcmode="lin" valueType="num">
                                      <p:cBhvr additive="base">
                                        <p:cTn id="96"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right)">
                                      <p:cBhvr>
                                        <p:cTn id="97" dur="500"/>
                                        <p:tgtEl>
                                          <p:spTgt spid="5">
                                            <p:txEl>
                                              <p:pRg st="0" end="0"/>
                                            </p:txEl>
                                          </p:spTgt>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9">
                                            <p:txEl>
                                              <p:pRg st="0" end="0"/>
                                            </p:txEl>
                                          </p:spTgt>
                                        </p:tgtEl>
                                        <p:attrNameLst>
                                          <p:attrName>style.visibility</p:attrName>
                                        </p:attrNameLst>
                                      </p:cBhvr>
                                      <p:to>
                                        <p:strVal val="visible"/>
                                      </p:to>
                                    </p:set>
                                    <p:anim calcmode="lin" valueType="num">
                                      <p:cBhvr additive="base">
                                        <p:cTn id="100"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right)">
                                      <p:cBhvr>
                                        <p:cTn id="101" dur="500"/>
                                        <p:tgtEl>
                                          <p:spTgt spid="9">
                                            <p:txEl>
                                              <p:pRg st="0" end="0"/>
                                            </p:txEl>
                                          </p:spTgt>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2">
                                            <p:txEl>
                                              <p:pRg st="0" end="0"/>
                                            </p:txEl>
                                          </p:spTgt>
                                        </p:tgtEl>
                                        <p:attrNameLst>
                                          <p:attrName>style.visibility</p:attrName>
                                        </p:attrNameLst>
                                      </p:cBhvr>
                                      <p:to>
                                        <p:strVal val="visible"/>
                                      </p:to>
                                    </p:set>
                                    <p:anim calcmode="lin" valueType="num">
                                      <p:cBhvr additive="base">
                                        <p:cTn id="104"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105" dur="500"/>
                                        <p:tgtEl>
                                          <p:spTgt spid="2">
                                            <p:txEl>
                                              <p:pRg st="0" end="0"/>
                                            </p:txEl>
                                          </p:spTgt>
                                        </p:tgtEl>
                                      </p:cBhvr>
                                    </p:animEffect>
                                  </p:childTnLst>
                                </p:cTn>
                              </p:par>
                              <p:par>
                                <p:cTn id="106" presetID="12" presetClass="entr" presetSubtype="8" fill="hold" grpId="0" nodeType="withEffect">
                                  <p:stCondLst>
                                    <p:cond delay="0"/>
                                  </p:stCondLst>
                                  <p:childTnLst>
                                    <p:set>
                                      <p:cBhvr>
                                        <p:cTn id="107" dur="1" fill="hold">
                                          <p:stCondLst>
                                            <p:cond delay="0"/>
                                          </p:stCondLst>
                                        </p:cTn>
                                        <p:tgtEl>
                                          <p:spTgt spid="2">
                                            <p:txEl>
                                              <p:pRg st="1" end="1"/>
                                            </p:txEl>
                                          </p:spTgt>
                                        </p:tgtEl>
                                        <p:attrNameLst>
                                          <p:attrName>style.visibility</p:attrName>
                                        </p:attrNameLst>
                                      </p:cBhvr>
                                      <p:to>
                                        <p:strVal val="visible"/>
                                      </p:to>
                                    </p:set>
                                    <p:anim calcmode="lin" valueType="num">
                                      <p:cBhvr additive="base">
                                        <p:cTn id="108" dur="500"/>
                                        <p:tgtEl>
                                          <p:spTgt spid="2">
                                            <p:txEl>
                                              <p:pRg st="1" end="1"/>
                                            </p:txEl>
                                          </p:spTgt>
                                        </p:tgtEl>
                                        <p:attrNameLst>
                                          <p:attrName>ppt_x</p:attrName>
                                        </p:attrNameLst>
                                      </p:cBhvr>
                                      <p:tavLst>
                                        <p:tav tm="0">
                                          <p:val>
                                            <p:strVal val="#ppt_x-#ppt_w*1.125000"/>
                                          </p:val>
                                        </p:tav>
                                        <p:tav tm="100000">
                                          <p:val>
                                            <p:strVal val="#ppt_x"/>
                                          </p:val>
                                        </p:tav>
                                      </p:tavLst>
                                    </p:anim>
                                    <p:animEffect transition="in" filter="wipe(right)">
                                      <p:cBhvr>
                                        <p:cTn id="109"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 grpId="0" build="p"/>
      <p:bldP spid="13" grpId="0" build="p"/>
      <p:bldP spid="15" grpId="0" build="p"/>
      <p:bldP spid="22" grpId="0" build="p"/>
      <p:bldP spid="8" grpId="0" build="p"/>
      <p:bldP spid="21" grpId="0" build="p"/>
      <p:bldP spid="6" grpId="0" build="p"/>
      <p:bldP spid="12" grpId="0" build="p"/>
      <p:bldP spid="14" grpId="0" uiExpand="1" build="p"/>
      <p:bldP spid="5" grpId="0" build="p"/>
      <p:bldP spid="9" grpId="0" build="p"/>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BCB528BE-66DD-4C19-8D15-AD78038DAD4D}"/>
              </a:ext>
            </a:extLst>
          </p:cNvPr>
          <p:cNvSpPr>
            <a:spLocks noGrp="1"/>
          </p:cNvSpPr>
          <p:nvPr>
            <p:ph type="title"/>
          </p:nvPr>
        </p:nvSpPr>
        <p:spPr/>
        <p:txBody>
          <a:bodyPr/>
          <a:lstStyle/>
          <a:p>
            <a:r>
              <a:rPr lang="en-US" dirty="0"/>
              <a:t>Build the governance MVP </a:t>
            </a:r>
          </a:p>
        </p:txBody>
      </p:sp>
      <p:graphicFrame>
        <p:nvGraphicFramePr>
          <p:cNvPr id="4" name="Table 3">
            <a:extLst>
              <a:ext uri="{FF2B5EF4-FFF2-40B4-BE49-F238E27FC236}">
                <a16:creationId xmlns:a16="http://schemas.microsoft.com/office/drawing/2014/main" id="{79C1D6E9-1C64-44EE-B107-1E0C43699A88}"/>
              </a:ext>
            </a:extLst>
          </p:cNvPr>
          <p:cNvGraphicFramePr>
            <a:graphicFrameLocks noGrp="1"/>
          </p:cNvGraphicFramePr>
          <p:nvPr>
            <p:extLst>
              <p:ext uri="{D42A27DB-BD31-4B8C-83A1-F6EECF244321}">
                <p14:modId xmlns:p14="http://schemas.microsoft.com/office/powerpoint/2010/main" val="1171749746"/>
              </p:ext>
            </p:extLst>
          </p:nvPr>
        </p:nvGraphicFramePr>
        <p:xfrm>
          <a:off x="686175" y="1192213"/>
          <a:ext cx="10764927" cy="5379768"/>
        </p:xfrm>
        <a:graphic>
          <a:graphicData uri="http://schemas.openxmlformats.org/drawingml/2006/table">
            <a:tbl>
              <a:tblPr firstRow="1" bandRow="1">
                <a:tableStyleId>{5C22544A-7EE6-4342-B048-85BDC9FD1C3A}</a:tableStyleId>
              </a:tblPr>
              <a:tblGrid>
                <a:gridCol w="5318385">
                  <a:extLst>
                    <a:ext uri="{9D8B030D-6E8A-4147-A177-3AD203B41FA5}">
                      <a16:colId xmlns:a16="http://schemas.microsoft.com/office/drawing/2014/main" val="3117048529"/>
                    </a:ext>
                  </a:extLst>
                </a:gridCol>
                <a:gridCol w="5446542">
                  <a:extLst>
                    <a:ext uri="{9D8B030D-6E8A-4147-A177-3AD203B41FA5}">
                      <a16:colId xmlns:a16="http://schemas.microsoft.com/office/drawing/2014/main" val="49613360"/>
                    </a:ext>
                  </a:extLst>
                </a:gridCol>
              </a:tblGrid>
              <a:tr h="386854">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r>
                        <a:rPr kumimoji="0" lang="en-US" sz="2000" b="0" i="0" u="none" strike="noStrike" kern="1200" cap="none" spc="0" normalizeH="0" baseline="0" noProof="0" dirty="0">
                          <a:ln>
                            <a:noFill/>
                          </a:ln>
                          <a:solidFill>
                            <a:schemeClr val="tx2"/>
                          </a:solidFill>
                          <a:effectLst/>
                          <a:uLnTx/>
                          <a:uFillTx/>
                          <a:latin typeface="Segoe UI "/>
                          <a:cs typeface="Segoe UI Semibold" panose="020B0702040204020203" pitchFamily="34" charset="0"/>
                        </a:rPr>
                        <a:t>Standard enterprise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5425" marR="0" lvl="1" indent="0" algn="ctr" defTabSz="932742" rtl="0" eaLnBrk="1" fontAlgn="auto" latinLnBrk="0" hangingPunct="1">
                        <a:lnSpc>
                          <a:spcPct val="100000"/>
                        </a:lnSpc>
                        <a:spcBef>
                          <a:spcPts val="400"/>
                        </a:spcBef>
                        <a:spcAft>
                          <a:spcPts val="600"/>
                        </a:spcAft>
                        <a:buClrTx/>
                        <a:buSzPct val="90000"/>
                        <a:buFontTx/>
                        <a:buNone/>
                        <a:tabLst/>
                        <a:defRPr/>
                      </a:pPr>
                      <a:r>
                        <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rPr>
                        <a:t>Complex</a:t>
                      </a:r>
                      <a:r>
                        <a:rPr kumimoji="0" lang="en-US" sz="2000" b="0" i="0" u="none" strike="noStrike" kern="1200" cap="none" spc="0" normalizeH="0" baseline="0" noProof="0" dirty="0">
                          <a:ln>
                            <a:noFill/>
                          </a:ln>
                          <a:solidFill>
                            <a:schemeClr val="tx2"/>
                          </a:solidFill>
                          <a:effectLst/>
                          <a:uLnTx/>
                          <a:uFillTx/>
                          <a:latin typeface="Segoe UI "/>
                          <a:ea typeface="+mn-ea"/>
                          <a:cs typeface="Segoe UI Semibold" panose="020B0702040204020203" pitchFamily="34" charset="0"/>
                        </a:rPr>
                        <a:t> </a:t>
                      </a:r>
                      <a:r>
                        <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rPr>
                        <a:t>enterprise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6253599"/>
                  </a:ext>
                </a:extLst>
              </a:tr>
              <a:tr h="531501">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r>
                        <a:rPr lang="en-US" sz="1400" b="0" kern="1200" dirty="0">
                          <a:solidFill>
                            <a:schemeClr val="tx1"/>
                          </a:solidFill>
                          <a:latin typeface="+mn-lt"/>
                          <a:ea typeface="+mn-ea"/>
                          <a:cs typeface="+mn-cs"/>
                        </a:rPr>
                        <a:t>Customers or staff reside largely in one geography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0700"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r>
                        <a:rPr lang="en-US" sz="1400" b="0" kern="1200" dirty="0">
                          <a:solidFill>
                            <a:schemeClr val="tx1"/>
                          </a:solidFill>
                          <a:latin typeface="+mn-lt"/>
                          <a:ea typeface="+mn-ea"/>
                          <a:cs typeface="+mn-cs"/>
                        </a:rPr>
                        <a:t>Customers or staff reside in multiple geographies or require sovereign clouds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899932"/>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r>
                        <a:rPr lang="en-US" sz="1400" dirty="0">
                          <a:solidFill>
                            <a:schemeClr val="tx1"/>
                          </a:solidFill>
                        </a:rPr>
                        <a:t>Business units share a common IT infrastructure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2"/>
                        <a:tabLst/>
                        <a:defRPr/>
                      </a:pPr>
                      <a:r>
                        <a:rPr lang="en-US" sz="1400" kern="1200" dirty="0">
                          <a:solidFill>
                            <a:schemeClr val="tx1"/>
                          </a:solidFill>
                          <a:latin typeface="+mn-lt"/>
                          <a:ea typeface="+mn-ea"/>
                          <a:cs typeface="+mn-cs"/>
                        </a:rPr>
                        <a:t>Multiple business units that do not share a common IT infrastructure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3841097"/>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r>
                        <a:rPr lang="en-US" sz="1400" dirty="0">
                          <a:solidFill>
                            <a:schemeClr val="tx1"/>
                          </a:solidFill>
                        </a:rPr>
                        <a:t>Single IT budget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3"/>
                        <a:tabLst/>
                        <a:defRPr/>
                      </a:pPr>
                      <a:r>
                        <a:rPr lang="en-US" sz="1400" kern="1200" dirty="0">
                          <a:solidFill>
                            <a:schemeClr val="tx1"/>
                          </a:solidFill>
                          <a:latin typeface="+mn-lt"/>
                          <a:ea typeface="+mn-ea"/>
                          <a:cs typeface="+mn-cs"/>
                        </a:rPr>
                        <a:t>Budget allocated across business units and currencies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945918"/>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r>
                        <a:rPr lang="en-US" sz="1400" dirty="0">
                          <a:solidFill>
                            <a:schemeClr val="tx1"/>
                          </a:solidFill>
                        </a:rPr>
                        <a:t>Capital expense-driven investments are planned yearly and usually cover only basic maintenance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4"/>
                        <a:tabLst/>
                        <a:defRPr/>
                      </a:pPr>
                      <a:r>
                        <a:rPr lang="en-US" sz="1400" kern="1200" dirty="0">
                          <a:solidFill>
                            <a:schemeClr val="tx1"/>
                          </a:solidFill>
                          <a:latin typeface="+mn-lt"/>
                          <a:ea typeface="+mn-ea"/>
                          <a:cs typeface="+mn-cs"/>
                        </a:rPr>
                        <a:t>Capital expense-driven investments are planned yearly;  often include maintenance and refresh cycles of 3-5 years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0384439"/>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r>
                        <a:rPr lang="en-US" sz="1400" dirty="0">
                          <a:solidFill>
                            <a:schemeClr val="tx1"/>
                          </a:solidFill>
                        </a:rPr>
                        <a:t>Datacenter or third-party hosting providers with fewer than five datacenters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5"/>
                        <a:tabLst/>
                        <a:defRPr/>
                      </a:pPr>
                      <a:r>
                        <a:rPr lang="en-US" sz="1400" kern="1200" dirty="0">
                          <a:solidFill>
                            <a:schemeClr val="tx1"/>
                          </a:solidFill>
                          <a:latin typeface="+mn-lt"/>
                          <a:ea typeface="+mn-ea"/>
                          <a:cs typeface="+mn-cs"/>
                        </a:rPr>
                        <a:t>Datacenter or third-party hosting providers with more than five datacenters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830524"/>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r>
                        <a:rPr lang="en-US" sz="1400" dirty="0">
                          <a:solidFill>
                            <a:schemeClr val="tx1"/>
                          </a:solidFill>
                        </a:rPr>
                        <a:t>Networking includes no WAN; or 1-2 WAN providers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6"/>
                        <a:tabLst/>
                        <a:defRPr/>
                      </a:pPr>
                      <a:r>
                        <a:rPr lang="en-US" sz="1400" kern="1200" dirty="0">
                          <a:solidFill>
                            <a:schemeClr val="tx1"/>
                          </a:solidFill>
                          <a:latin typeface="+mn-lt"/>
                          <a:ea typeface="+mn-ea"/>
                          <a:cs typeface="+mn-cs"/>
                        </a:rPr>
                        <a:t>Networking includes complex network or global WAN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3230233"/>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r>
                        <a:rPr lang="en-US" sz="1400" kern="1200" dirty="0">
                          <a:solidFill>
                            <a:schemeClr val="tx1"/>
                          </a:solidFill>
                          <a:latin typeface="+mn-lt"/>
                          <a:ea typeface="+mn-ea"/>
                          <a:cs typeface="+mn-cs"/>
                        </a:rPr>
                        <a:t>Identity is a single forest, single domain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lvl="1" indent="-338328" algn="l" defTabSz="932742" rtl="0" eaLnBrk="1" latinLnBrk="0" hangingPunct="1">
                        <a:spcBef>
                          <a:spcPts val="400"/>
                        </a:spcBef>
                        <a:spcAft>
                          <a:spcPts val="600"/>
                        </a:spcAft>
                        <a:buSzPct val="90000"/>
                        <a:buFont typeface="+mj-lt"/>
                        <a:buAutoNum type="arabicPeriod" startAt="7"/>
                        <a:defRPr/>
                      </a:pPr>
                      <a:r>
                        <a:rPr lang="en-US" sz="1400" kern="1200" dirty="0">
                          <a:solidFill>
                            <a:schemeClr val="tx1"/>
                          </a:solidFill>
                          <a:latin typeface="+mn-lt"/>
                          <a:ea typeface="+mn-ea"/>
                          <a:cs typeface="+mn-cs"/>
                        </a:rPr>
                        <a:t>Identity consists of multiple forests, multiple domains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927270"/>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r>
                        <a:rPr lang="en-US" sz="1400" kern="1200" dirty="0">
                          <a:solidFill>
                            <a:schemeClr val="tx1"/>
                          </a:solidFill>
                          <a:latin typeface="+mn-lt"/>
                          <a:ea typeface="+mn-ea"/>
                          <a:cs typeface="+mn-cs"/>
                        </a:rPr>
                        <a:t>Cost Management (cloud accounting) </a:t>
                      </a:r>
                      <a:r>
                        <a:rPr lang="en-US" sz="1400" kern="1200" dirty="0" err="1">
                          <a:solidFill>
                            <a:schemeClr val="tx1"/>
                          </a:solidFill>
                          <a:latin typeface="+mn-lt"/>
                          <a:ea typeface="+mn-ea"/>
                          <a:cs typeface="+mn-cs"/>
                        </a:rPr>
                        <a:t>showback</a:t>
                      </a:r>
                      <a:r>
                        <a:rPr lang="en-US" sz="1400" kern="1200" dirty="0">
                          <a:solidFill>
                            <a:schemeClr val="tx1"/>
                          </a:solidFill>
                          <a:latin typeface="+mn-lt"/>
                          <a:ea typeface="+mn-ea"/>
                          <a:cs typeface="+mn-cs"/>
                        </a:rPr>
                        <a:t> model – billing is centralized through IT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lvl="1" indent="-338328" algn="l" defTabSz="932742" rtl="0" eaLnBrk="1" latinLnBrk="0" hangingPunct="1">
                        <a:spcBef>
                          <a:spcPts val="400"/>
                        </a:spcBef>
                        <a:spcAft>
                          <a:spcPts val="600"/>
                        </a:spcAft>
                        <a:buSzPct val="90000"/>
                        <a:buFont typeface="+mj-lt"/>
                        <a:buAutoNum type="arabicPeriod" startAt="8"/>
                        <a:defRPr/>
                      </a:pPr>
                      <a:r>
                        <a:rPr lang="en-US" sz="1400" kern="1200" dirty="0">
                          <a:solidFill>
                            <a:schemeClr val="tx1"/>
                          </a:solidFill>
                          <a:latin typeface="+mn-lt"/>
                          <a:ea typeface="+mn-ea"/>
                          <a:cs typeface="+mn-cs"/>
                        </a:rPr>
                        <a:t>Cost Management (cloud accounting) chargeback model – billing can be distributed through IT procurement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3495"/>
                  </a:ext>
                </a:extLst>
              </a:tr>
              <a:tr h="714192">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r>
                        <a:rPr lang="en-US" sz="1400" dirty="0">
                          <a:solidFill>
                            <a:schemeClr val="tx1"/>
                          </a:solidFill>
                        </a:rPr>
                        <a:t>Security Baseline – protected data: company financial data and IP. Limited customer data. No third-party compliance requirements.</a:t>
                      </a: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9"/>
                        <a:tabLst/>
                        <a:defRPr/>
                      </a:pPr>
                      <a:r>
                        <a:rPr lang="en-US" sz="1400" kern="1200" dirty="0">
                          <a:solidFill>
                            <a:schemeClr val="tx1"/>
                          </a:solidFill>
                          <a:latin typeface="+mn-lt"/>
                          <a:ea typeface="+mn-ea"/>
                          <a:cs typeface="+mn-cs"/>
                        </a:rPr>
                        <a:t>Security Baseline (protected data) – Multiple collections of customers' financial and personal data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9688977"/>
                  </a:ext>
                </a:extLst>
              </a:tr>
            </a:tbl>
          </a:graphicData>
        </a:graphic>
      </p:graphicFrame>
    </p:spTree>
    <p:extLst>
      <p:ext uri="{BB962C8B-B14F-4D97-AF65-F5344CB8AC3E}">
        <p14:creationId xmlns:p14="http://schemas.microsoft.com/office/powerpoint/2010/main" val="257980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5995" y="556382"/>
            <a:ext cx="9039864" cy="644256"/>
          </a:xfrm>
        </p:spPr>
        <p:txBody>
          <a:bodyPr/>
          <a:lstStyle/>
          <a:p>
            <a:r>
              <a:rPr lang="en-US" dirty="0"/>
              <a:t>Making Governance Actionable with </a:t>
            </a:r>
            <a:r>
              <a:rPr lang="en-US" dirty="0">
                <a:solidFill>
                  <a:schemeClr val="tx2"/>
                </a:solidFill>
              </a:rPr>
              <a:t>Azure Native Tools</a:t>
            </a:r>
          </a:p>
        </p:txBody>
      </p:sp>
      <p:sp>
        <p:nvSpPr>
          <p:cNvPr id="13" name="Rectangle 12">
            <a:extLst>
              <a:ext uri="{FF2B5EF4-FFF2-40B4-BE49-F238E27FC236}">
                <a16:creationId xmlns:a16="http://schemas.microsoft.com/office/drawing/2014/main" id="{471DBD0C-C89B-46C2-9B49-DAC30C14D663}"/>
              </a:ext>
              <a:ext uri="{C183D7F6-B498-43B3-948B-1728B52AA6E4}">
                <adec:decorative xmlns:adec="http://schemas.microsoft.com/office/drawing/2017/decorative" val="1"/>
              </a:ext>
            </a:extLst>
          </p:cNvPr>
          <p:cNvSpPr/>
          <p:nvPr/>
        </p:nvSpPr>
        <p:spPr bwMode="auto">
          <a:xfrm>
            <a:off x="501582" y="1913686"/>
            <a:ext cx="11188836" cy="467471"/>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5BB5A3B2-FB35-4AC5-A0BD-4F1DCABFCF83}"/>
              </a:ext>
              <a:ext uri="{C183D7F6-B498-43B3-948B-1728B52AA6E4}">
                <adec:decorative xmlns:adec="http://schemas.microsoft.com/office/drawing/2017/decorative" val="1"/>
              </a:ext>
            </a:extLst>
          </p:cNvPr>
          <p:cNvSpPr txBox="1"/>
          <p:nvPr/>
        </p:nvSpPr>
        <p:spPr>
          <a:xfrm>
            <a:off x="4861560" y="1759798"/>
            <a:ext cx="2468880" cy="307777"/>
          </a:xfrm>
          <a:prstGeom prst="rect">
            <a:avLst/>
          </a:prstGeom>
          <a:solidFill>
            <a:schemeClr val="bg2"/>
          </a:solidFill>
        </p:spPr>
        <p:txBody>
          <a:bodyPr wrap="square" lIns="0" tIns="0" rIns="0" bIns="0" rtlCol="0">
            <a:spAutoFit/>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noProof="0" dirty="0">
              <a:ln>
                <a:noFill/>
              </a:ln>
              <a:solidFill>
                <a:srgbClr val="0078D3"/>
              </a:solidFill>
              <a:effectLst/>
              <a:uLnTx/>
              <a:uFillTx/>
              <a:latin typeface="Segoe UI "/>
              <a:ea typeface="+mn-ea"/>
              <a:cs typeface="Segoe UI Semibold" panose="020B0702040204020203" pitchFamily="34" charset="0"/>
            </a:endParaRPr>
          </a:p>
        </p:txBody>
      </p:sp>
      <p:sp>
        <p:nvSpPr>
          <p:cNvPr id="2" name="Content Placeholder 1">
            <a:extLst>
              <a:ext uri="{FF2B5EF4-FFF2-40B4-BE49-F238E27FC236}">
                <a16:creationId xmlns:a16="http://schemas.microsoft.com/office/drawing/2014/main" id="{A0165458-4C58-4362-A759-F294D6DBF045}"/>
              </a:ext>
            </a:extLst>
          </p:cNvPr>
          <p:cNvSpPr>
            <a:spLocks noGrp="1"/>
          </p:cNvSpPr>
          <p:nvPr>
            <p:ph sz="quarter" idx="10"/>
          </p:nvPr>
        </p:nvSpPr>
        <p:spPr>
          <a:xfrm>
            <a:off x="4942077" y="1668835"/>
            <a:ext cx="2466975" cy="310896"/>
          </a:xfrm>
        </p:spPr>
        <p:txBody>
          <a:bodyPr/>
          <a:lstStyle/>
          <a:p>
            <a:pPr lvl="1" algn="ctr" defTabSz="932742">
              <a:spcBef>
                <a:spcPts val="400"/>
              </a:spcBef>
              <a:spcAft>
                <a:spcPts val="600"/>
              </a:spcAft>
              <a:defRPr/>
            </a:pPr>
            <a:r>
              <a:rPr lang="en-US" sz="2000" dirty="0">
                <a:solidFill>
                  <a:srgbClr val="0078D3"/>
                </a:solidFill>
                <a:latin typeface="Segoe UI "/>
                <a:cs typeface="Segoe UI Semibold" panose="020B0702040204020203" pitchFamily="34" charset="0"/>
              </a:rPr>
              <a:t>Cloud Native Tools</a:t>
            </a:r>
            <a:endParaRPr lang="en-US" dirty="0"/>
          </a:p>
        </p:txBody>
      </p:sp>
      <p:sp>
        <p:nvSpPr>
          <p:cNvPr id="26" name="Rectangle 25">
            <a:extLst>
              <a:ext uri="{FF2B5EF4-FFF2-40B4-BE49-F238E27FC236}">
                <a16:creationId xmlns:a16="http://schemas.microsoft.com/office/drawing/2014/main" id="{ED052C62-1A51-4FC4-9C26-C2AF3232EF79}"/>
              </a:ext>
              <a:ext uri="{C183D7F6-B498-43B3-948B-1728B52AA6E4}">
                <adec:decorative xmlns:adec="http://schemas.microsoft.com/office/drawing/2017/decorative" val="1"/>
              </a:ext>
            </a:extLst>
          </p:cNvPr>
          <p:cNvSpPr/>
          <p:nvPr/>
        </p:nvSpPr>
        <p:spPr bwMode="auto">
          <a:xfrm>
            <a:off x="455995" y="2194406"/>
            <a:ext cx="11553443" cy="2940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AD8C48FE-7E56-4681-9548-5E52032D2CD2}"/>
              </a:ext>
              <a:ext uri="{C183D7F6-B498-43B3-948B-1728B52AA6E4}">
                <adec:decorative xmlns:adec="http://schemas.microsoft.com/office/drawing/2017/decorative" val="1"/>
              </a:ext>
            </a:extLst>
          </p:cNvPr>
          <p:cNvGrpSpPr/>
          <p:nvPr/>
        </p:nvGrpSpPr>
        <p:grpSpPr>
          <a:xfrm>
            <a:off x="499544" y="2194406"/>
            <a:ext cx="2194560" cy="4343397"/>
            <a:chOff x="499544" y="2194406"/>
            <a:chExt cx="2194560" cy="4343397"/>
          </a:xfrm>
        </p:grpSpPr>
        <p:sp>
          <p:nvSpPr>
            <p:cNvPr id="3" name="Rectangle 2">
              <a:extLst>
                <a:ext uri="{FF2B5EF4-FFF2-40B4-BE49-F238E27FC236}">
                  <a16:creationId xmlns:a16="http://schemas.microsoft.com/office/drawing/2014/main" id="{28EA9095-D6E6-4D78-82AE-2420EC750268}"/>
                </a:ext>
                <a:ext uri="{C183D7F6-B498-43B3-948B-1728B52AA6E4}">
                  <adec:decorative xmlns:adec="http://schemas.microsoft.com/office/drawing/2017/decorative" val="1"/>
                </a:ext>
              </a:extLst>
            </p:cNvPr>
            <p:cNvSpPr/>
            <p:nvPr/>
          </p:nvSpPr>
          <p:spPr bwMode="auto">
            <a:xfrm>
              <a:off x="499544" y="2194406"/>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87877805-8002-4E22-8F2F-4EB49D0C35E5}"/>
                </a:ext>
                <a:ext uri="{C183D7F6-B498-43B3-948B-1728B52AA6E4}">
                  <adec:decorative xmlns:adec="http://schemas.microsoft.com/office/drawing/2017/decorative" val="1"/>
                </a:ext>
              </a:extLst>
            </p:cNvPr>
            <p:cNvSpPr/>
            <p:nvPr/>
          </p:nvSpPr>
          <p:spPr>
            <a:xfrm>
              <a:off x="1303915" y="2450938"/>
              <a:ext cx="262258" cy="179769"/>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C9A6B34D-E692-4923-8842-1AADFFA839EB}"/>
                </a:ext>
                <a:ext uri="{C183D7F6-B498-43B3-948B-1728B52AA6E4}">
                  <adec:decorative xmlns:adec="http://schemas.microsoft.com/office/drawing/2017/decorative" val="1"/>
                </a:ext>
              </a:extLst>
            </p:cNvPr>
            <p:cNvSpPr/>
            <p:nvPr/>
          </p:nvSpPr>
          <p:spPr>
            <a:xfrm>
              <a:off x="1262138" y="2602642"/>
              <a:ext cx="90276" cy="303408"/>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18AC572-3295-4DC8-9283-13CBD36F337D}"/>
                </a:ext>
                <a:ext uri="{C183D7F6-B498-43B3-948B-1728B52AA6E4}">
                  <adec:decorative xmlns:adec="http://schemas.microsoft.com/office/drawing/2017/decorative" val="1"/>
                </a:ext>
              </a:extLst>
            </p:cNvPr>
            <p:cNvSpPr/>
            <p:nvPr/>
          </p:nvSpPr>
          <p:spPr>
            <a:xfrm>
              <a:off x="1303915" y="2878032"/>
              <a:ext cx="262258" cy="179722"/>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106967B-5A95-4A43-8994-8A5F84B73FE2}"/>
                </a:ext>
                <a:ext uri="{C183D7F6-B498-43B3-948B-1728B52AA6E4}">
                  <adec:decorative xmlns:adec="http://schemas.microsoft.com/office/drawing/2017/decorative" val="1"/>
                </a:ext>
              </a:extLst>
            </p:cNvPr>
            <p:cNvSpPr/>
            <p:nvPr/>
          </p:nvSpPr>
          <p:spPr>
            <a:xfrm>
              <a:off x="1566174" y="2450938"/>
              <a:ext cx="302792" cy="606817"/>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A4C4C6A-6BC9-4029-AE84-1DDDEB4A6D80}"/>
                </a:ext>
                <a:ext uri="{C183D7F6-B498-43B3-948B-1728B52AA6E4}">
                  <adec:decorative xmlns:adec="http://schemas.microsoft.com/office/drawing/2017/decorative" val="1"/>
                </a:ext>
              </a:extLst>
            </p:cNvPr>
            <p:cNvSpPr/>
            <p:nvPr/>
          </p:nvSpPr>
          <p:spPr>
            <a:xfrm>
              <a:off x="1489706" y="2609847"/>
              <a:ext cx="151704" cy="288996"/>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C3A39B47-46E3-44B8-AEB8-42AA0686A9CE}"/>
              </a:ext>
            </a:extLst>
          </p:cNvPr>
          <p:cNvSpPr>
            <a:spLocks noGrp="1"/>
          </p:cNvSpPr>
          <p:nvPr>
            <p:ph sz="quarter" idx="11"/>
          </p:nvPr>
        </p:nvSpPr>
        <p:spPr>
          <a:xfrm>
            <a:off x="686715" y="3273924"/>
            <a:ext cx="1446583" cy="738755"/>
          </a:xfrm>
        </p:spPr>
        <p:txBody>
          <a:bodyPr/>
          <a:lstStyle/>
          <a:p>
            <a:pPr lvl="0" defTabSz="914400">
              <a:buSzTx/>
              <a:defRPr/>
            </a:pPr>
            <a:r>
              <a:rPr lang="en-US" sz="1600" spc="0" dirty="0">
                <a:gradFill>
                  <a:gsLst>
                    <a:gs pos="2917">
                      <a:srgbClr val="000000"/>
                    </a:gs>
                    <a:gs pos="30000">
                      <a:srgbClr val="000000"/>
                    </a:gs>
                  </a:gsLst>
                  <a:lin ang="5400000" scaled="0"/>
                </a:gradFill>
                <a:latin typeface="Segoe UI"/>
              </a:rPr>
              <a:t>Cost </a:t>
            </a:r>
            <a:br>
              <a:rPr lang="en-US" sz="1600" spc="0" dirty="0">
                <a:gradFill>
                  <a:gsLst>
                    <a:gs pos="2917">
                      <a:srgbClr val="000000"/>
                    </a:gs>
                    <a:gs pos="30000">
                      <a:srgbClr val="000000"/>
                    </a:gs>
                  </a:gsLst>
                  <a:lin ang="5400000" scaled="0"/>
                </a:gradFill>
                <a:latin typeface="Segoe UI"/>
              </a:rPr>
            </a:br>
            <a:r>
              <a:rPr lang="en-US" sz="1600" spc="0" dirty="0">
                <a:gradFill>
                  <a:gsLst>
                    <a:gs pos="2917">
                      <a:srgbClr val="000000"/>
                    </a:gs>
                    <a:gs pos="30000">
                      <a:srgbClr val="000000"/>
                    </a:gs>
                  </a:gsLst>
                  <a:lin ang="5400000" scaled="0"/>
                </a:gradFill>
                <a:latin typeface="Segoe UI"/>
              </a:rPr>
              <a:t>Management</a:t>
            </a:r>
            <a:endParaRPr lang="en-US" dirty="0"/>
          </a:p>
        </p:txBody>
      </p:sp>
      <p:sp>
        <p:nvSpPr>
          <p:cNvPr id="12" name="Content Placeholder 11">
            <a:extLst>
              <a:ext uri="{FF2B5EF4-FFF2-40B4-BE49-F238E27FC236}">
                <a16:creationId xmlns:a16="http://schemas.microsoft.com/office/drawing/2014/main" id="{6C063C5E-5F68-4923-B74E-63BEA87243FE}"/>
              </a:ext>
            </a:extLst>
          </p:cNvPr>
          <p:cNvSpPr>
            <a:spLocks noGrp="1"/>
          </p:cNvSpPr>
          <p:nvPr>
            <p:ph sz="quarter" idx="14"/>
          </p:nvPr>
        </p:nvSpPr>
        <p:spPr>
          <a:xfrm>
            <a:off x="683622" y="3975753"/>
            <a:ext cx="2200688" cy="1277273"/>
          </a:xfrm>
        </p:spPr>
        <p:txBody>
          <a:bodyPr/>
          <a:lstStyle/>
          <a:p>
            <a:pPr lvl="0" defTabSz="914400">
              <a:spcAft>
                <a:spcPts val="600"/>
              </a:spcAft>
              <a:buSzTx/>
              <a:defRPr/>
            </a:pPr>
            <a:r>
              <a:rPr lang="en-US" sz="1400" spc="0" dirty="0">
                <a:solidFill>
                  <a:srgbClr val="0067B4"/>
                </a:solidFill>
                <a:latin typeface="Segoe UI"/>
              </a:rPr>
              <a:t>Azure Blueprints</a:t>
            </a:r>
          </a:p>
          <a:p>
            <a:pPr lvl="0" defTabSz="914400">
              <a:spcAft>
                <a:spcPts val="600"/>
              </a:spcAft>
              <a:buSzTx/>
              <a:defRPr/>
            </a:pPr>
            <a:r>
              <a:rPr lang="en-US" sz="1400" spc="0" dirty="0">
                <a:solidFill>
                  <a:srgbClr val="0067B4"/>
                </a:solidFill>
                <a:latin typeface="Segoe UI"/>
              </a:rPr>
              <a:t>Azure Policy</a:t>
            </a:r>
          </a:p>
          <a:p>
            <a:pPr lvl="0" defTabSz="914400">
              <a:spcAft>
                <a:spcPts val="600"/>
              </a:spcAft>
              <a:buSzTx/>
              <a:defRPr/>
            </a:pPr>
            <a:r>
              <a:rPr lang="en-US" sz="1400" spc="0" dirty="0">
                <a:solidFill>
                  <a:srgbClr val="0067B4"/>
                </a:solidFill>
                <a:latin typeface="Segoe UI"/>
              </a:rPr>
              <a:t>Azure Cost Management</a:t>
            </a:r>
          </a:p>
          <a:p>
            <a:pPr lvl="0" defTabSz="914400">
              <a:spcAft>
                <a:spcPts val="600"/>
              </a:spcAft>
              <a:buSzTx/>
              <a:defRPr/>
            </a:pPr>
            <a:r>
              <a:rPr lang="en-US" sz="1400" spc="0" dirty="0">
                <a:solidFill>
                  <a:srgbClr val="0067B4"/>
                </a:solidFill>
                <a:latin typeface="Segoe UI"/>
              </a:rPr>
              <a:t>Azure Advisor</a:t>
            </a:r>
            <a:endParaRPr lang="en-US" dirty="0">
              <a:solidFill>
                <a:srgbClr val="0067B4"/>
              </a:solidFill>
            </a:endParaRPr>
          </a:p>
        </p:txBody>
      </p:sp>
      <p:grpSp>
        <p:nvGrpSpPr>
          <p:cNvPr id="42" name="Group 41">
            <a:extLst>
              <a:ext uri="{FF2B5EF4-FFF2-40B4-BE49-F238E27FC236}">
                <a16:creationId xmlns:a16="http://schemas.microsoft.com/office/drawing/2014/main" id="{12F7F565-1A5E-4F62-B11B-CCDD0DB75207}"/>
              </a:ext>
              <a:ext uri="{C183D7F6-B498-43B3-948B-1728B52AA6E4}">
                <adec:decorative xmlns:adec="http://schemas.microsoft.com/office/drawing/2017/decorative" val="1"/>
              </a:ext>
            </a:extLst>
          </p:cNvPr>
          <p:cNvGrpSpPr/>
          <p:nvPr/>
        </p:nvGrpSpPr>
        <p:grpSpPr>
          <a:xfrm>
            <a:off x="2750151" y="2201863"/>
            <a:ext cx="2194560" cy="4343397"/>
            <a:chOff x="2750151" y="2201863"/>
            <a:chExt cx="2194560" cy="4343397"/>
          </a:xfrm>
        </p:grpSpPr>
        <p:sp>
          <p:nvSpPr>
            <p:cNvPr id="74" name="Rectangle 73">
              <a:extLst>
                <a:ext uri="{FF2B5EF4-FFF2-40B4-BE49-F238E27FC236}">
                  <a16:creationId xmlns:a16="http://schemas.microsoft.com/office/drawing/2014/main" id="{76BB2364-58C8-434A-9E55-82F899214D22}"/>
                </a:ext>
                <a:ext uri="{C183D7F6-B498-43B3-948B-1728B52AA6E4}">
                  <adec:decorative xmlns:adec="http://schemas.microsoft.com/office/drawing/2017/decorative" val="1"/>
                </a:ext>
              </a:extLst>
            </p:cNvPr>
            <p:cNvSpPr/>
            <p:nvPr/>
          </p:nvSpPr>
          <p:spPr bwMode="auto">
            <a:xfrm>
              <a:off x="2750151"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7783B317-1E24-43DD-B788-E01CAFF22190}"/>
                </a:ext>
              </a:extLst>
            </p:cNvPr>
            <p:cNvGrpSpPr/>
            <p:nvPr/>
          </p:nvGrpSpPr>
          <p:grpSpPr>
            <a:xfrm>
              <a:off x="3618790" y="2484810"/>
              <a:ext cx="450098" cy="539073"/>
              <a:chOff x="3102115" y="3813045"/>
              <a:chExt cx="402957" cy="482498"/>
            </a:xfrm>
          </p:grpSpPr>
          <p:sp>
            <p:nvSpPr>
              <p:cNvPr id="40" name="Rectangle: Top Corners Rounded 39">
                <a:extLst>
                  <a:ext uri="{FF2B5EF4-FFF2-40B4-BE49-F238E27FC236}">
                    <a16:creationId xmlns:a16="http://schemas.microsoft.com/office/drawing/2014/main" id="{653D3FDE-9683-4604-8CD0-91853F665991}"/>
                  </a:ext>
                  <a:ext uri="{C183D7F6-B498-43B3-948B-1728B52AA6E4}">
                    <adec:decorative xmlns:adec="http://schemas.microsoft.com/office/drawing/2017/decorative" val="1"/>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69666785-B0B6-4743-9A59-B723DCCF6915}"/>
                  </a:ext>
                  <a:ext uri="{C183D7F6-B498-43B3-948B-1728B52AA6E4}">
                    <adec:decorative xmlns:adec="http://schemas.microsoft.com/office/drawing/2017/decorative" val="1"/>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6" name="Graphic 35">
                <a:extLst>
                  <a:ext uri="{FF2B5EF4-FFF2-40B4-BE49-F238E27FC236}">
                    <a16:creationId xmlns:a16="http://schemas.microsoft.com/office/drawing/2014/main" id="{5CBAC8A3-9C60-4668-8B53-B8F78307668A}"/>
                  </a:ext>
                </a:extLst>
              </p:cNvPr>
              <p:cNvGrpSpPr/>
              <p:nvPr/>
            </p:nvGrpSpPr>
            <p:grpSpPr>
              <a:xfrm>
                <a:off x="3257098" y="4078024"/>
                <a:ext cx="92990" cy="155525"/>
                <a:chOff x="3407034" y="4465249"/>
                <a:chExt cx="92990" cy="155525"/>
              </a:xfrm>
              <a:solidFill>
                <a:srgbClr val="0075C9"/>
              </a:solidFill>
            </p:grpSpPr>
            <p:sp>
              <p:nvSpPr>
                <p:cNvPr id="47" name="Freeform: Shape 46">
                  <a:extLst>
                    <a:ext uri="{FF2B5EF4-FFF2-40B4-BE49-F238E27FC236}">
                      <a16:creationId xmlns:a16="http://schemas.microsoft.com/office/drawing/2014/main" id="{7C21F05F-A0F0-417C-9C3A-9E7059C984A2}"/>
                    </a:ext>
                    <a:ext uri="{C183D7F6-B498-43B3-948B-1728B52AA6E4}">
                      <adec:decorative xmlns:adec="http://schemas.microsoft.com/office/drawing/2017/decorative" val="1"/>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BF57F34A-C3AF-4D6E-BB4F-D799CA596123}"/>
                    </a:ext>
                    <a:ext uri="{C183D7F6-B498-43B3-948B-1728B52AA6E4}">
                      <adec:decorative xmlns:adec="http://schemas.microsoft.com/office/drawing/2017/decorative" val="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1" name="Content Placeholder 10">
            <a:extLst>
              <a:ext uri="{FF2B5EF4-FFF2-40B4-BE49-F238E27FC236}">
                <a16:creationId xmlns:a16="http://schemas.microsoft.com/office/drawing/2014/main" id="{40DE218E-2E2E-4C4B-AEAD-2CCF735F8E39}"/>
              </a:ext>
              <a:ext uri="{C183D7F6-B498-43B3-948B-1728B52AA6E4}">
                <adec:decorative xmlns:adec="http://schemas.microsoft.com/office/drawing/2017/decorative" val="0"/>
              </a:ext>
            </a:extLst>
          </p:cNvPr>
          <p:cNvSpPr>
            <a:spLocks noGrp="1"/>
          </p:cNvSpPr>
          <p:nvPr>
            <p:ph sz="quarter" idx="13"/>
          </p:nvPr>
        </p:nvSpPr>
        <p:spPr>
          <a:xfrm>
            <a:off x="2933414" y="3275939"/>
            <a:ext cx="1147762" cy="677108"/>
          </a:xfrm>
        </p:spPr>
        <p:txBody>
          <a:bodyPr/>
          <a:lstStyle/>
          <a:p>
            <a:pPr lvl="0" defTabSz="914400">
              <a:buSzTx/>
              <a:defRPr/>
            </a:pPr>
            <a:r>
              <a:rPr lang="en-US" sz="1600" spc="0" dirty="0">
                <a:gradFill>
                  <a:gsLst>
                    <a:gs pos="2917">
                      <a:srgbClr val="000000"/>
                    </a:gs>
                    <a:gs pos="30000">
                      <a:srgbClr val="000000"/>
                    </a:gs>
                  </a:gsLst>
                  <a:lin ang="5400000" scaled="0"/>
                </a:gradFill>
                <a:latin typeface="Segoe UI"/>
              </a:rPr>
              <a:t>Security </a:t>
            </a:r>
            <a:br>
              <a:rPr lang="en-US" sz="1600" spc="0" dirty="0">
                <a:gradFill>
                  <a:gsLst>
                    <a:gs pos="2917">
                      <a:srgbClr val="000000"/>
                    </a:gs>
                    <a:gs pos="30000">
                      <a:srgbClr val="000000"/>
                    </a:gs>
                  </a:gsLst>
                  <a:lin ang="5400000" scaled="0"/>
                </a:gradFill>
                <a:latin typeface="Segoe UI"/>
              </a:rPr>
            </a:br>
            <a:r>
              <a:rPr lang="en-US" sz="1600" spc="0" dirty="0">
                <a:gradFill>
                  <a:gsLst>
                    <a:gs pos="2917">
                      <a:srgbClr val="000000"/>
                    </a:gs>
                    <a:gs pos="30000">
                      <a:srgbClr val="000000"/>
                    </a:gs>
                  </a:gsLst>
                  <a:lin ang="5400000" scaled="0"/>
                </a:gradFill>
                <a:latin typeface="Segoe UI"/>
              </a:rPr>
              <a:t>Baseline</a:t>
            </a:r>
            <a:endParaRPr lang="en-US" dirty="0"/>
          </a:p>
        </p:txBody>
      </p:sp>
      <p:sp>
        <p:nvSpPr>
          <p:cNvPr id="7" name="Content Placeholder 6">
            <a:extLst>
              <a:ext uri="{FF2B5EF4-FFF2-40B4-BE49-F238E27FC236}">
                <a16:creationId xmlns:a16="http://schemas.microsoft.com/office/drawing/2014/main" id="{08E00DB9-2A17-4D42-B385-FFB3EFC6A53C}"/>
              </a:ext>
            </a:extLst>
          </p:cNvPr>
          <p:cNvSpPr>
            <a:spLocks noGrp="1"/>
          </p:cNvSpPr>
          <p:nvPr>
            <p:ph sz="quarter" idx="12"/>
          </p:nvPr>
        </p:nvSpPr>
        <p:spPr>
          <a:xfrm>
            <a:off x="2938319" y="4023047"/>
            <a:ext cx="1910430" cy="1569660"/>
          </a:xfrm>
        </p:spPr>
        <p:txBody>
          <a:bodyPr/>
          <a:lstStyle/>
          <a:p>
            <a:pPr lvl="0" defTabSz="914400">
              <a:spcAft>
                <a:spcPts val="600"/>
              </a:spcAft>
              <a:buSzTx/>
              <a:defRPr/>
            </a:pPr>
            <a:r>
              <a:rPr lang="en-US" sz="1400" spc="0" dirty="0">
                <a:solidFill>
                  <a:srgbClr val="0067B4"/>
                </a:solidFill>
                <a:latin typeface="Segoe UI"/>
              </a:rPr>
              <a:t>Azure Blueprints</a:t>
            </a:r>
          </a:p>
          <a:p>
            <a:pPr lvl="0" defTabSz="914400">
              <a:spcAft>
                <a:spcPts val="600"/>
              </a:spcAft>
              <a:buSzTx/>
              <a:defRPr/>
            </a:pPr>
            <a:r>
              <a:rPr lang="en-US" sz="1400" spc="0" dirty="0">
                <a:solidFill>
                  <a:srgbClr val="0067B4"/>
                </a:solidFill>
                <a:latin typeface="Segoe UI"/>
              </a:rPr>
              <a:t>Azure Policy</a:t>
            </a:r>
          </a:p>
          <a:p>
            <a:pPr lvl="0" defTabSz="914400">
              <a:spcAft>
                <a:spcPts val="600"/>
              </a:spcAft>
              <a:buSzTx/>
              <a:defRPr/>
            </a:pPr>
            <a:r>
              <a:rPr lang="en-US" sz="1400" spc="0" dirty="0">
                <a:solidFill>
                  <a:srgbClr val="0067B4"/>
                </a:solidFill>
                <a:latin typeface="Segoe UI"/>
              </a:rPr>
              <a:t>Azure Security Center</a:t>
            </a:r>
          </a:p>
          <a:p>
            <a:pPr lvl="0" defTabSz="914400">
              <a:spcAft>
                <a:spcPts val="600"/>
              </a:spcAft>
              <a:buSzTx/>
              <a:defRPr/>
            </a:pPr>
            <a:r>
              <a:rPr lang="en-US" sz="1400" spc="0" dirty="0">
                <a:solidFill>
                  <a:srgbClr val="0067B4"/>
                </a:solidFill>
                <a:latin typeface="Segoe UI"/>
              </a:rPr>
              <a:t>Azure Sentinel</a:t>
            </a:r>
          </a:p>
          <a:p>
            <a:pPr lvl="0" defTabSz="914400">
              <a:spcAft>
                <a:spcPts val="600"/>
              </a:spcAft>
              <a:buSzTx/>
              <a:defRPr/>
            </a:pPr>
            <a:r>
              <a:rPr lang="en-US" sz="1400" spc="0" dirty="0">
                <a:solidFill>
                  <a:srgbClr val="0067B4"/>
                </a:solidFill>
                <a:latin typeface="Segoe UI"/>
              </a:rPr>
              <a:t>Threat Protection</a:t>
            </a:r>
            <a:endParaRPr lang="en-US" dirty="0">
              <a:solidFill>
                <a:srgbClr val="0067B4"/>
              </a:solidFill>
            </a:endParaRPr>
          </a:p>
        </p:txBody>
      </p:sp>
      <p:grpSp>
        <p:nvGrpSpPr>
          <p:cNvPr id="8" name="Group 7">
            <a:extLst>
              <a:ext uri="{FF2B5EF4-FFF2-40B4-BE49-F238E27FC236}">
                <a16:creationId xmlns:a16="http://schemas.microsoft.com/office/drawing/2014/main" id="{FD271888-646D-4AB3-93A3-95B099FE830A}"/>
              </a:ext>
              <a:ext uri="{C183D7F6-B498-43B3-948B-1728B52AA6E4}">
                <adec:decorative xmlns:adec="http://schemas.microsoft.com/office/drawing/2017/decorative" val="1"/>
              </a:ext>
            </a:extLst>
          </p:cNvPr>
          <p:cNvGrpSpPr/>
          <p:nvPr/>
        </p:nvGrpSpPr>
        <p:grpSpPr>
          <a:xfrm>
            <a:off x="4998720" y="2201863"/>
            <a:ext cx="2194560" cy="4343397"/>
            <a:chOff x="4998720" y="2201863"/>
            <a:chExt cx="2194560" cy="4343397"/>
          </a:xfrm>
        </p:grpSpPr>
        <p:sp>
          <p:nvSpPr>
            <p:cNvPr id="75" name="Rectangle 74">
              <a:extLst>
                <a:ext uri="{FF2B5EF4-FFF2-40B4-BE49-F238E27FC236}">
                  <a16:creationId xmlns:a16="http://schemas.microsoft.com/office/drawing/2014/main" id="{68B61865-788B-4DB5-805E-522477482CF8}"/>
                </a:ext>
                <a:ext uri="{C183D7F6-B498-43B3-948B-1728B52AA6E4}">
                  <adec:decorative xmlns:adec="http://schemas.microsoft.com/office/drawing/2017/decorative" val="1"/>
                </a:ext>
              </a:extLst>
            </p:cNvPr>
            <p:cNvSpPr/>
            <p:nvPr/>
          </p:nvSpPr>
          <p:spPr bwMode="auto">
            <a:xfrm>
              <a:off x="4998720"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2AA3B01C-C0FE-461F-9AFE-568036738917}"/>
                </a:ext>
              </a:extLst>
            </p:cNvPr>
            <p:cNvGrpSpPr/>
            <p:nvPr/>
          </p:nvGrpSpPr>
          <p:grpSpPr>
            <a:xfrm>
              <a:off x="5816674" y="2510979"/>
              <a:ext cx="469954" cy="486736"/>
              <a:chOff x="-469127" y="-1184744"/>
              <a:chExt cx="667910" cy="691763"/>
            </a:xfrm>
          </p:grpSpPr>
          <p:sp>
            <p:nvSpPr>
              <p:cNvPr id="50" name="Freeform: Shape 49">
                <a:extLst>
                  <a:ext uri="{FF2B5EF4-FFF2-40B4-BE49-F238E27FC236}">
                    <a16:creationId xmlns:a16="http://schemas.microsoft.com/office/drawing/2014/main" id="{04A9CC0B-601D-461D-BBB0-70E942943469}"/>
                  </a:ext>
                  <a:ext uri="{C183D7F6-B498-43B3-948B-1728B52AA6E4}">
                    <adec:decorative xmlns:adec="http://schemas.microsoft.com/office/drawing/2017/decorative" val="1"/>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BEFECD1E-65C3-4CD6-9BAE-1CB9DDB0E6F1}"/>
                  </a:ext>
                  <a:ext uri="{C183D7F6-B498-43B3-948B-1728B52AA6E4}">
                    <adec:decorative xmlns:adec="http://schemas.microsoft.com/office/drawing/2017/decorative" val="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7" name="Content Placeholder 26">
            <a:extLst>
              <a:ext uri="{FF2B5EF4-FFF2-40B4-BE49-F238E27FC236}">
                <a16:creationId xmlns:a16="http://schemas.microsoft.com/office/drawing/2014/main" id="{D04FEBBC-1DFB-4953-BED3-B722E273C598}"/>
              </a:ext>
              <a:ext uri="{C183D7F6-B498-43B3-948B-1728B52AA6E4}">
                <adec:decorative xmlns:adec="http://schemas.microsoft.com/office/drawing/2017/decorative" val="0"/>
              </a:ext>
            </a:extLst>
          </p:cNvPr>
          <p:cNvSpPr>
            <a:spLocks noGrp="1"/>
          </p:cNvSpPr>
          <p:nvPr>
            <p:ph sz="quarter" idx="16"/>
          </p:nvPr>
        </p:nvSpPr>
        <p:spPr>
          <a:xfrm>
            <a:off x="5180113" y="3273924"/>
            <a:ext cx="971550" cy="677108"/>
          </a:xfrm>
        </p:spPr>
        <p:txBody>
          <a:bodyPr/>
          <a:lstStyle/>
          <a:p>
            <a:pPr lvl="0" defTabSz="914400">
              <a:buSzTx/>
              <a:defRPr/>
            </a:pPr>
            <a:r>
              <a:rPr lang="en-US" sz="1600" spc="0" dirty="0">
                <a:gradFill>
                  <a:gsLst>
                    <a:gs pos="2917">
                      <a:srgbClr val="000000"/>
                    </a:gs>
                    <a:gs pos="30000">
                      <a:srgbClr val="000000"/>
                    </a:gs>
                  </a:gsLst>
                  <a:lin ang="5400000" scaled="0"/>
                </a:gradFill>
                <a:latin typeface="Segoe UI"/>
              </a:rPr>
              <a:t>Identity </a:t>
            </a:r>
            <a:br>
              <a:rPr lang="en-US" sz="1600" spc="0" dirty="0">
                <a:gradFill>
                  <a:gsLst>
                    <a:gs pos="2917">
                      <a:srgbClr val="000000"/>
                    </a:gs>
                    <a:gs pos="30000">
                      <a:srgbClr val="000000"/>
                    </a:gs>
                  </a:gsLst>
                  <a:lin ang="5400000" scaled="0"/>
                </a:gradFill>
                <a:latin typeface="Segoe UI"/>
              </a:rPr>
            </a:br>
            <a:r>
              <a:rPr lang="en-US" sz="1600" spc="0" dirty="0">
                <a:gradFill>
                  <a:gsLst>
                    <a:gs pos="2917">
                      <a:srgbClr val="000000"/>
                    </a:gs>
                    <a:gs pos="30000">
                      <a:srgbClr val="000000"/>
                    </a:gs>
                  </a:gsLst>
                  <a:lin ang="5400000" scaled="0"/>
                </a:gradFill>
                <a:latin typeface="Segoe UI"/>
              </a:rPr>
              <a:t>Baseline</a:t>
            </a:r>
            <a:endParaRPr lang="en-US" dirty="0"/>
          </a:p>
        </p:txBody>
      </p:sp>
      <p:sp>
        <p:nvSpPr>
          <p:cNvPr id="29" name="Content Placeholder 28">
            <a:extLst>
              <a:ext uri="{FF2B5EF4-FFF2-40B4-BE49-F238E27FC236}">
                <a16:creationId xmlns:a16="http://schemas.microsoft.com/office/drawing/2014/main" id="{598AA4AD-F38B-4641-BDAE-ABC4C006C133}"/>
              </a:ext>
            </a:extLst>
          </p:cNvPr>
          <p:cNvSpPr>
            <a:spLocks noGrp="1"/>
          </p:cNvSpPr>
          <p:nvPr>
            <p:ph sz="quarter" idx="18"/>
          </p:nvPr>
        </p:nvSpPr>
        <p:spPr>
          <a:xfrm>
            <a:off x="5177020" y="4023309"/>
            <a:ext cx="2034855" cy="2154436"/>
          </a:xfrm>
        </p:spPr>
        <p:txBody>
          <a:bodyPr/>
          <a:lstStyle/>
          <a:p>
            <a:pPr lvl="0" defTabSz="914400">
              <a:spcAft>
                <a:spcPts val="600"/>
              </a:spcAft>
              <a:buSzTx/>
              <a:defRPr/>
            </a:pPr>
            <a:r>
              <a:rPr lang="en-US" sz="1400" spc="0" dirty="0">
                <a:solidFill>
                  <a:srgbClr val="0067B4"/>
                </a:solidFill>
                <a:latin typeface="Segoe UI"/>
              </a:rPr>
              <a:t>Azure Blueprints</a:t>
            </a:r>
          </a:p>
          <a:p>
            <a:pPr lvl="0" defTabSz="914400">
              <a:spcAft>
                <a:spcPts val="600"/>
              </a:spcAft>
              <a:buSzTx/>
              <a:defRPr/>
            </a:pPr>
            <a:r>
              <a:rPr lang="en-US" sz="1400" spc="0" dirty="0">
                <a:solidFill>
                  <a:srgbClr val="0067B4"/>
                </a:solidFill>
                <a:latin typeface="Segoe UI"/>
              </a:rPr>
              <a:t>Azure RBAC</a:t>
            </a:r>
          </a:p>
          <a:p>
            <a:pPr lvl="0" defTabSz="914400">
              <a:spcAft>
                <a:spcPts val="600"/>
              </a:spcAft>
              <a:buSzTx/>
              <a:defRPr/>
            </a:pPr>
            <a:r>
              <a:rPr lang="en-US" sz="1400" spc="0" dirty="0">
                <a:solidFill>
                  <a:srgbClr val="0067B4"/>
                </a:solidFill>
                <a:latin typeface="Segoe UI"/>
              </a:rPr>
              <a:t>Azure AD</a:t>
            </a:r>
          </a:p>
          <a:p>
            <a:pPr lvl="0" defTabSz="914400">
              <a:spcAft>
                <a:spcPts val="600"/>
              </a:spcAft>
              <a:buSzTx/>
              <a:defRPr/>
            </a:pPr>
            <a:r>
              <a:rPr lang="en-US" sz="1400" spc="0" dirty="0">
                <a:solidFill>
                  <a:srgbClr val="0067B4"/>
                </a:solidFill>
                <a:latin typeface="Segoe UI"/>
              </a:rPr>
              <a:t>Azure AD B2B</a:t>
            </a:r>
          </a:p>
          <a:p>
            <a:pPr lvl="0" defTabSz="914400">
              <a:spcAft>
                <a:spcPts val="600"/>
              </a:spcAft>
              <a:buSzTx/>
              <a:defRPr/>
            </a:pPr>
            <a:r>
              <a:rPr lang="en-US" sz="1400" spc="0" dirty="0">
                <a:solidFill>
                  <a:srgbClr val="0067B4"/>
                </a:solidFill>
                <a:latin typeface="Segoe UI"/>
              </a:rPr>
              <a:t>Azure AD B2C</a:t>
            </a:r>
          </a:p>
          <a:p>
            <a:pPr lvl="0" defTabSz="914400">
              <a:spcAft>
                <a:spcPts val="600"/>
              </a:spcAft>
              <a:buSzTx/>
              <a:defRPr/>
            </a:pPr>
            <a:r>
              <a:rPr lang="en-US" sz="1400" spc="0" dirty="0">
                <a:solidFill>
                  <a:srgbClr val="0067B4"/>
                </a:solidFill>
                <a:latin typeface="Segoe UI"/>
              </a:rPr>
              <a:t>Directory Federation</a:t>
            </a:r>
          </a:p>
          <a:p>
            <a:pPr lvl="0" defTabSz="914400">
              <a:spcAft>
                <a:spcPts val="600"/>
              </a:spcAft>
              <a:buSzTx/>
              <a:defRPr/>
            </a:pPr>
            <a:r>
              <a:rPr lang="en-US" sz="1400" spc="0" dirty="0">
                <a:solidFill>
                  <a:srgbClr val="0067B4"/>
                </a:solidFill>
                <a:latin typeface="Segoe UI"/>
              </a:rPr>
              <a:t>Directory Replication</a:t>
            </a:r>
            <a:endParaRPr lang="en-US" dirty="0">
              <a:solidFill>
                <a:srgbClr val="0067B4"/>
              </a:solidFill>
            </a:endParaRPr>
          </a:p>
        </p:txBody>
      </p:sp>
      <p:grpSp>
        <p:nvGrpSpPr>
          <p:cNvPr id="9" name="Group 8">
            <a:extLst>
              <a:ext uri="{FF2B5EF4-FFF2-40B4-BE49-F238E27FC236}">
                <a16:creationId xmlns:a16="http://schemas.microsoft.com/office/drawing/2014/main" id="{04E52364-9B5F-4CFD-A44A-0B2567E8DE1C}"/>
              </a:ext>
              <a:ext uri="{C183D7F6-B498-43B3-948B-1728B52AA6E4}">
                <adec:decorative xmlns:adec="http://schemas.microsoft.com/office/drawing/2017/decorative" val="1"/>
              </a:ext>
            </a:extLst>
          </p:cNvPr>
          <p:cNvGrpSpPr/>
          <p:nvPr/>
        </p:nvGrpSpPr>
        <p:grpSpPr>
          <a:xfrm>
            <a:off x="7247289" y="2201863"/>
            <a:ext cx="2194560" cy="4343397"/>
            <a:chOff x="7247289" y="2201863"/>
            <a:chExt cx="2194560" cy="4343397"/>
          </a:xfrm>
        </p:grpSpPr>
        <p:sp>
          <p:nvSpPr>
            <p:cNvPr id="76" name="Rectangle 75">
              <a:extLst>
                <a:ext uri="{FF2B5EF4-FFF2-40B4-BE49-F238E27FC236}">
                  <a16:creationId xmlns:a16="http://schemas.microsoft.com/office/drawing/2014/main" id="{9C6A6941-3631-49AD-BDC2-92851D944D3D}"/>
                </a:ext>
                <a:ext uri="{C183D7F6-B498-43B3-948B-1728B52AA6E4}">
                  <adec:decorative xmlns:adec="http://schemas.microsoft.com/office/drawing/2017/decorative" val="1"/>
                </a:ext>
              </a:extLst>
            </p:cNvPr>
            <p:cNvSpPr/>
            <p:nvPr/>
          </p:nvSpPr>
          <p:spPr bwMode="auto">
            <a:xfrm>
              <a:off x="7247289"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aphic 39">
              <a:extLst>
                <a:ext uri="{FF2B5EF4-FFF2-40B4-BE49-F238E27FC236}">
                  <a16:creationId xmlns:a16="http://schemas.microsoft.com/office/drawing/2014/main" id="{10727ADF-76EF-4151-8D78-489F5BEB208B}"/>
                </a:ext>
              </a:extLst>
            </p:cNvPr>
            <p:cNvGrpSpPr/>
            <p:nvPr/>
          </p:nvGrpSpPr>
          <p:grpSpPr>
            <a:xfrm>
              <a:off x="8034414" y="2481009"/>
              <a:ext cx="467554" cy="546675"/>
              <a:chOff x="5527428" y="4748877"/>
              <a:chExt cx="685800" cy="838200"/>
            </a:xfrm>
          </p:grpSpPr>
          <p:sp>
            <p:nvSpPr>
              <p:cNvPr id="53" name="Freeform: Shape 52">
                <a:extLst>
                  <a:ext uri="{FF2B5EF4-FFF2-40B4-BE49-F238E27FC236}">
                    <a16:creationId xmlns:a16="http://schemas.microsoft.com/office/drawing/2014/main" id="{69F1A441-0A88-4A1E-8003-233D86B57AEA}"/>
                  </a:ext>
                  <a:ext uri="{C183D7F6-B498-43B3-948B-1728B52AA6E4}">
                    <adec:decorative xmlns:adec="http://schemas.microsoft.com/office/drawing/2017/decorative" val="1"/>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797BCC61-60E0-4FC9-A63A-F037670D62F9}"/>
                  </a:ext>
                  <a:ext uri="{C183D7F6-B498-43B3-948B-1728B52AA6E4}">
                    <adec:decorative xmlns:adec="http://schemas.microsoft.com/office/drawing/2017/decorative" val="1"/>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C3FAEDEC-A794-4DCA-B48B-BC0A29F4A897}"/>
                  </a:ext>
                  <a:ext uri="{C183D7F6-B498-43B3-948B-1728B52AA6E4}">
                    <adec:decorative xmlns:adec="http://schemas.microsoft.com/office/drawing/2017/decorative" val="1"/>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7A5DD6D-318E-43DA-9A49-AAAEB5EFCE86}"/>
                  </a:ext>
                  <a:ext uri="{C183D7F6-B498-43B3-948B-1728B52AA6E4}">
                    <adec:decorative xmlns:adec="http://schemas.microsoft.com/office/drawing/2017/decorative" val="1"/>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 name="Content Placeholder 13">
            <a:extLst>
              <a:ext uri="{FF2B5EF4-FFF2-40B4-BE49-F238E27FC236}">
                <a16:creationId xmlns:a16="http://schemas.microsoft.com/office/drawing/2014/main" id="{1E2E49C6-7875-424C-BC06-4077A44B05E0}"/>
              </a:ext>
            </a:extLst>
          </p:cNvPr>
          <p:cNvSpPr>
            <a:spLocks noGrp="1"/>
          </p:cNvSpPr>
          <p:nvPr>
            <p:ph sz="quarter" idx="15"/>
          </p:nvPr>
        </p:nvSpPr>
        <p:spPr>
          <a:xfrm>
            <a:off x="7431107" y="3281791"/>
            <a:ext cx="1317284" cy="605863"/>
          </a:xfrm>
        </p:spPr>
        <p:txBody>
          <a:bodyPr/>
          <a:lstStyle/>
          <a:p>
            <a:pPr lvl="0" defTabSz="914400">
              <a:buSzTx/>
              <a:defRPr/>
            </a:pPr>
            <a:r>
              <a:rPr lang="en-US" sz="1600" spc="0" dirty="0">
                <a:gradFill>
                  <a:gsLst>
                    <a:gs pos="2917">
                      <a:srgbClr val="000000"/>
                    </a:gs>
                    <a:gs pos="30000">
                      <a:srgbClr val="000000"/>
                    </a:gs>
                  </a:gsLst>
                  <a:lin ang="5400000" scaled="0"/>
                </a:gradFill>
                <a:latin typeface="Segoe UI"/>
              </a:rPr>
              <a:t>Resource </a:t>
            </a:r>
            <a:br>
              <a:rPr lang="en-US" sz="1600" spc="0" dirty="0">
                <a:gradFill>
                  <a:gsLst>
                    <a:gs pos="2917">
                      <a:srgbClr val="000000"/>
                    </a:gs>
                    <a:gs pos="30000">
                      <a:srgbClr val="000000"/>
                    </a:gs>
                  </a:gsLst>
                  <a:lin ang="5400000" scaled="0"/>
                </a:gradFill>
                <a:latin typeface="Segoe UI"/>
              </a:rPr>
            </a:br>
            <a:r>
              <a:rPr lang="en-US" sz="1600" spc="0" dirty="0">
                <a:gradFill>
                  <a:gsLst>
                    <a:gs pos="2917">
                      <a:srgbClr val="000000"/>
                    </a:gs>
                    <a:gs pos="30000">
                      <a:srgbClr val="000000"/>
                    </a:gs>
                  </a:gsLst>
                  <a:lin ang="5400000" scaled="0"/>
                </a:gradFill>
                <a:latin typeface="Segoe UI"/>
              </a:rPr>
              <a:t>Consistency</a:t>
            </a:r>
            <a:endParaRPr lang="en-US" dirty="0"/>
          </a:p>
        </p:txBody>
      </p:sp>
      <p:sp>
        <p:nvSpPr>
          <p:cNvPr id="34" name="Content Placeholder 33">
            <a:extLst>
              <a:ext uri="{FF2B5EF4-FFF2-40B4-BE49-F238E27FC236}">
                <a16:creationId xmlns:a16="http://schemas.microsoft.com/office/drawing/2014/main" id="{28F9A769-DF4E-4F6E-8D0C-3FEA84876222}"/>
              </a:ext>
            </a:extLst>
          </p:cNvPr>
          <p:cNvSpPr>
            <a:spLocks noGrp="1"/>
          </p:cNvSpPr>
          <p:nvPr>
            <p:ph sz="quarter" idx="20"/>
          </p:nvPr>
        </p:nvSpPr>
        <p:spPr>
          <a:xfrm>
            <a:off x="7430169" y="4023309"/>
            <a:ext cx="1828800" cy="2154436"/>
          </a:xfrm>
        </p:spPr>
        <p:txBody>
          <a:bodyPr/>
          <a:lstStyle/>
          <a:p>
            <a:pPr lvl="0" defTabSz="914400">
              <a:spcAft>
                <a:spcPts val="600"/>
              </a:spcAft>
              <a:buSzTx/>
              <a:defRPr/>
            </a:pPr>
            <a:r>
              <a:rPr lang="en-US" sz="1400" spc="0" dirty="0">
                <a:solidFill>
                  <a:srgbClr val="0067B4"/>
                </a:solidFill>
                <a:latin typeface="Segoe UI"/>
              </a:rPr>
              <a:t>Azure Blueprints</a:t>
            </a:r>
          </a:p>
          <a:p>
            <a:pPr lvl="0" defTabSz="914400">
              <a:spcAft>
                <a:spcPts val="600"/>
              </a:spcAft>
              <a:buSzTx/>
              <a:defRPr/>
            </a:pPr>
            <a:r>
              <a:rPr lang="en-US" sz="1400" spc="0" dirty="0">
                <a:solidFill>
                  <a:srgbClr val="0067B4"/>
                </a:solidFill>
                <a:latin typeface="Segoe UI"/>
              </a:rPr>
              <a:t>Azure Policy</a:t>
            </a:r>
          </a:p>
          <a:p>
            <a:pPr lvl="0" defTabSz="914400">
              <a:spcAft>
                <a:spcPts val="600"/>
              </a:spcAft>
              <a:buSzTx/>
              <a:defRPr/>
            </a:pPr>
            <a:r>
              <a:rPr lang="en-US" sz="1400" spc="0" dirty="0">
                <a:solidFill>
                  <a:srgbClr val="0067B4"/>
                </a:solidFill>
                <a:latin typeface="Segoe UI"/>
              </a:rPr>
              <a:t>Azure Monitor</a:t>
            </a:r>
          </a:p>
          <a:p>
            <a:pPr lvl="0" defTabSz="914400">
              <a:spcAft>
                <a:spcPts val="600"/>
              </a:spcAft>
              <a:buSzTx/>
              <a:defRPr/>
            </a:pPr>
            <a:r>
              <a:rPr lang="en-US" sz="1400" spc="0" dirty="0">
                <a:solidFill>
                  <a:srgbClr val="0067B4"/>
                </a:solidFill>
                <a:latin typeface="Segoe UI"/>
              </a:rPr>
              <a:t>Change Tracking</a:t>
            </a:r>
          </a:p>
          <a:p>
            <a:pPr lvl="0" defTabSz="914400">
              <a:spcAft>
                <a:spcPts val="600"/>
              </a:spcAft>
              <a:buSzTx/>
              <a:defRPr/>
            </a:pPr>
            <a:r>
              <a:rPr lang="en-US" sz="1400" spc="0" dirty="0">
                <a:solidFill>
                  <a:srgbClr val="0067B4"/>
                </a:solidFill>
                <a:latin typeface="Segoe UI"/>
              </a:rPr>
              <a:t>DSC</a:t>
            </a:r>
          </a:p>
          <a:p>
            <a:pPr lvl="0" defTabSz="914400">
              <a:spcAft>
                <a:spcPts val="600"/>
              </a:spcAft>
              <a:buSzTx/>
              <a:defRPr/>
            </a:pPr>
            <a:r>
              <a:rPr lang="en-US" sz="1400" spc="0" dirty="0">
                <a:solidFill>
                  <a:srgbClr val="0067B4"/>
                </a:solidFill>
                <a:latin typeface="Segoe UI"/>
              </a:rPr>
              <a:t>Update Management</a:t>
            </a:r>
          </a:p>
          <a:p>
            <a:pPr lvl="0" defTabSz="914400">
              <a:spcAft>
                <a:spcPts val="600"/>
              </a:spcAft>
              <a:buSzTx/>
              <a:defRPr/>
            </a:pPr>
            <a:r>
              <a:rPr lang="en-US" sz="1400" spc="0" dirty="0">
                <a:solidFill>
                  <a:srgbClr val="0067B4"/>
                </a:solidFill>
                <a:latin typeface="Segoe UI"/>
              </a:rPr>
              <a:t>Automation</a:t>
            </a:r>
            <a:endParaRPr lang="en-US" dirty="0">
              <a:solidFill>
                <a:srgbClr val="0067B4"/>
              </a:solidFill>
            </a:endParaRPr>
          </a:p>
        </p:txBody>
      </p:sp>
      <p:grpSp>
        <p:nvGrpSpPr>
          <p:cNvPr id="10" name="Group 9">
            <a:extLst>
              <a:ext uri="{FF2B5EF4-FFF2-40B4-BE49-F238E27FC236}">
                <a16:creationId xmlns:a16="http://schemas.microsoft.com/office/drawing/2014/main" id="{2928B68C-8053-451F-8160-8858F4EC6B54}"/>
              </a:ext>
              <a:ext uri="{C183D7F6-B498-43B3-948B-1728B52AA6E4}">
                <adec:decorative xmlns:adec="http://schemas.microsoft.com/office/drawing/2017/decorative" val="1"/>
              </a:ext>
            </a:extLst>
          </p:cNvPr>
          <p:cNvGrpSpPr/>
          <p:nvPr/>
        </p:nvGrpSpPr>
        <p:grpSpPr>
          <a:xfrm>
            <a:off x="9495858" y="2201863"/>
            <a:ext cx="2194560" cy="4343397"/>
            <a:chOff x="9495858" y="2201863"/>
            <a:chExt cx="2194560" cy="4343397"/>
          </a:xfrm>
        </p:grpSpPr>
        <p:sp>
          <p:nvSpPr>
            <p:cNvPr id="77" name="Rectangle 76">
              <a:extLst>
                <a:ext uri="{FF2B5EF4-FFF2-40B4-BE49-F238E27FC236}">
                  <a16:creationId xmlns:a16="http://schemas.microsoft.com/office/drawing/2014/main" id="{99DF54FE-BEB4-423E-8FE2-D8B5F2150EC5}"/>
                </a:ext>
                <a:ext uri="{C183D7F6-B498-43B3-948B-1728B52AA6E4}">
                  <adec:decorative xmlns:adec="http://schemas.microsoft.com/office/drawing/2017/decorative" val="1"/>
                </a:ext>
              </a:extLst>
            </p:cNvPr>
            <p:cNvSpPr/>
            <p:nvPr/>
          </p:nvSpPr>
          <p:spPr bwMode="auto">
            <a:xfrm>
              <a:off x="9495858"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069F8ABE-934B-4342-8E1C-747662691EAF}"/>
                </a:ext>
              </a:extLst>
            </p:cNvPr>
            <p:cNvGrpSpPr/>
            <p:nvPr/>
          </p:nvGrpSpPr>
          <p:grpSpPr>
            <a:xfrm>
              <a:off x="10249753" y="2521450"/>
              <a:ext cx="458094" cy="465793"/>
              <a:chOff x="-477078" y="-1431235"/>
              <a:chExt cx="946205" cy="962108"/>
            </a:xfrm>
          </p:grpSpPr>
          <p:sp>
            <p:nvSpPr>
              <p:cNvPr id="58" name="Rectangle 57">
                <a:extLst>
                  <a:ext uri="{FF2B5EF4-FFF2-40B4-BE49-F238E27FC236}">
                    <a16:creationId xmlns:a16="http://schemas.microsoft.com/office/drawing/2014/main" id="{6F80C8ED-3B1D-475B-B2DA-5324027E90E3}"/>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ED7099B0-BBB8-4FB9-A106-38F6139E1599}"/>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80E5EFD-7588-43C3-8620-C2A81243C358}"/>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51D0A94B-6D56-4D70-BA0D-B4F5E80D7973}"/>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32BED89-2E75-4AC9-BFB5-7D830CB40F89}"/>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7B6605DD-2EE9-4ED4-A373-D1FCE813E88A}"/>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73B140F6-605F-416D-9CC9-7818879ABCA4}"/>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FAF08AF5-E652-41DA-A1FB-477F115F0EB9}"/>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C1860BA-812B-48E4-90D0-C3A39A6E5160}"/>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678FC145-14C6-4B02-A6B0-06CB70D51657}"/>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B3E95782-BD71-4003-AF05-30684D6CB8EA}"/>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976F6EDF-9EAE-49F0-85F1-D96C13C3FBF5}"/>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52C7F943-A893-40BF-B271-F7C694D66CD3}"/>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774E9EF4-4BC8-4D58-BDA5-FF15FA6B8B19}"/>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6388D481-E517-441A-9A75-392C1560D34F}"/>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EC9E28D3-D72F-4C89-BFF2-AA2F3B3B381A}"/>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1" name="Content Placeholder 30">
            <a:extLst>
              <a:ext uri="{FF2B5EF4-FFF2-40B4-BE49-F238E27FC236}">
                <a16:creationId xmlns:a16="http://schemas.microsoft.com/office/drawing/2014/main" id="{E763BA31-2E19-49C4-A3A7-478DFDF79D90}"/>
              </a:ext>
            </a:extLst>
          </p:cNvPr>
          <p:cNvSpPr>
            <a:spLocks noGrp="1"/>
          </p:cNvSpPr>
          <p:nvPr>
            <p:ph sz="quarter" idx="19"/>
          </p:nvPr>
        </p:nvSpPr>
        <p:spPr>
          <a:xfrm>
            <a:off x="9673509" y="3281791"/>
            <a:ext cx="1696249" cy="579653"/>
          </a:xfrm>
        </p:spPr>
        <p:txBody>
          <a:bodyPr/>
          <a:lstStyle/>
          <a:p>
            <a:pPr lvl="0" defTabSz="914400">
              <a:buSzTx/>
              <a:defRPr/>
            </a:pPr>
            <a:r>
              <a:rPr lang="en-US" sz="1600" spc="0" dirty="0">
                <a:gradFill>
                  <a:gsLst>
                    <a:gs pos="2917">
                      <a:srgbClr val="000000"/>
                    </a:gs>
                    <a:gs pos="30000">
                      <a:srgbClr val="000000"/>
                    </a:gs>
                  </a:gsLst>
                  <a:lin ang="5400000" scaled="0"/>
                </a:gradFill>
                <a:latin typeface="Segoe UI"/>
              </a:rPr>
              <a:t>Deployment </a:t>
            </a:r>
            <a:br>
              <a:rPr lang="en-US" sz="1600" spc="0" dirty="0">
                <a:gradFill>
                  <a:gsLst>
                    <a:gs pos="2917">
                      <a:srgbClr val="000000"/>
                    </a:gs>
                    <a:gs pos="30000">
                      <a:srgbClr val="000000"/>
                    </a:gs>
                  </a:gsLst>
                  <a:lin ang="5400000" scaled="0"/>
                </a:gradFill>
                <a:latin typeface="Segoe UI"/>
              </a:rPr>
            </a:br>
            <a:r>
              <a:rPr lang="en-US" sz="1600" spc="0" dirty="0">
                <a:gradFill>
                  <a:gsLst>
                    <a:gs pos="2917">
                      <a:srgbClr val="000000"/>
                    </a:gs>
                    <a:gs pos="30000">
                      <a:srgbClr val="000000"/>
                    </a:gs>
                  </a:gsLst>
                  <a:lin ang="5400000" scaled="0"/>
                </a:gradFill>
                <a:latin typeface="Segoe UI"/>
              </a:rPr>
              <a:t>Acceleration</a:t>
            </a:r>
            <a:endParaRPr lang="en-US" dirty="0"/>
          </a:p>
        </p:txBody>
      </p:sp>
      <p:sp>
        <p:nvSpPr>
          <p:cNvPr id="35" name="Content Placeholder 34">
            <a:extLst>
              <a:ext uri="{FF2B5EF4-FFF2-40B4-BE49-F238E27FC236}">
                <a16:creationId xmlns:a16="http://schemas.microsoft.com/office/drawing/2014/main" id="{99ECCE61-FC4E-4FB3-A5DD-AE4217E06B2D}"/>
              </a:ext>
            </a:extLst>
          </p:cNvPr>
          <p:cNvSpPr>
            <a:spLocks noGrp="1"/>
          </p:cNvSpPr>
          <p:nvPr>
            <p:ph sz="quarter" idx="21"/>
          </p:nvPr>
        </p:nvSpPr>
        <p:spPr>
          <a:xfrm>
            <a:off x="9673509" y="4023047"/>
            <a:ext cx="2278063" cy="2446824"/>
          </a:xfrm>
        </p:spPr>
        <p:txBody>
          <a:bodyPr/>
          <a:lstStyle/>
          <a:p>
            <a:pPr lvl="0" defTabSz="914400">
              <a:spcAft>
                <a:spcPts val="600"/>
              </a:spcAft>
              <a:buSzTx/>
              <a:defRPr/>
            </a:pPr>
            <a:r>
              <a:rPr lang="en-US" sz="1400" spc="0" dirty="0">
                <a:solidFill>
                  <a:srgbClr val="0067B4"/>
                </a:solidFill>
                <a:latin typeface="Segoe UI"/>
              </a:rPr>
              <a:t>Azure Blueprints</a:t>
            </a:r>
          </a:p>
          <a:p>
            <a:pPr lvl="0" defTabSz="914400">
              <a:spcAft>
                <a:spcPts val="600"/>
              </a:spcAft>
              <a:buSzTx/>
              <a:defRPr/>
            </a:pPr>
            <a:r>
              <a:rPr lang="en-US" sz="1400" spc="0" dirty="0">
                <a:solidFill>
                  <a:srgbClr val="0067B4"/>
                </a:solidFill>
                <a:latin typeface="Segoe UI"/>
              </a:rPr>
              <a:t>Azure Policy</a:t>
            </a:r>
          </a:p>
          <a:p>
            <a:pPr lvl="0" defTabSz="914400">
              <a:spcAft>
                <a:spcPts val="600"/>
              </a:spcAft>
              <a:buSzTx/>
              <a:defRPr/>
            </a:pPr>
            <a:r>
              <a:rPr lang="en-US" sz="1400" spc="0" dirty="0">
                <a:solidFill>
                  <a:srgbClr val="0067B4"/>
                </a:solidFill>
                <a:latin typeface="Segoe UI"/>
              </a:rPr>
              <a:t>Resource Tagging</a:t>
            </a:r>
          </a:p>
          <a:p>
            <a:pPr lvl="0" defTabSz="914400">
              <a:spcAft>
                <a:spcPts val="600"/>
              </a:spcAft>
              <a:buSzTx/>
              <a:defRPr/>
            </a:pPr>
            <a:r>
              <a:rPr lang="en-US" sz="1400" spc="0" dirty="0">
                <a:solidFill>
                  <a:srgbClr val="0067B4"/>
                </a:solidFill>
                <a:latin typeface="Segoe UI"/>
              </a:rPr>
              <a:t>ARM Templates</a:t>
            </a:r>
          </a:p>
          <a:p>
            <a:pPr lvl="0" defTabSz="914400">
              <a:spcAft>
                <a:spcPts val="600"/>
              </a:spcAft>
              <a:buSzTx/>
              <a:defRPr/>
            </a:pPr>
            <a:r>
              <a:rPr lang="en-US" sz="1400" spc="0" dirty="0">
                <a:solidFill>
                  <a:srgbClr val="0067B4"/>
                </a:solidFill>
                <a:latin typeface="Segoe UI"/>
              </a:rPr>
              <a:t>Azure DevOps</a:t>
            </a:r>
          </a:p>
          <a:p>
            <a:pPr lvl="0" defTabSz="914400">
              <a:spcAft>
                <a:spcPts val="600"/>
              </a:spcAft>
              <a:buSzTx/>
              <a:defRPr/>
            </a:pPr>
            <a:r>
              <a:rPr lang="en-US" sz="1400" spc="0" dirty="0">
                <a:solidFill>
                  <a:srgbClr val="0067B4"/>
                </a:solidFill>
                <a:latin typeface="Segoe UI"/>
              </a:rPr>
              <a:t>Azure Site Recovery</a:t>
            </a:r>
          </a:p>
          <a:p>
            <a:pPr lvl="0" defTabSz="914400">
              <a:spcAft>
                <a:spcPts val="600"/>
              </a:spcAft>
              <a:buSzTx/>
              <a:defRPr/>
            </a:pPr>
            <a:r>
              <a:rPr lang="en-US" sz="1400" spc="0" dirty="0">
                <a:solidFill>
                  <a:srgbClr val="0067B4"/>
                </a:solidFill>
                <a:latin typeface="Segoe UI"/>
              </a:rPr>
              <a:t>Azure Backup</a:t>
            </a:r>
          </a:p>
          <a:p>
            <a:pPr lvl="0" defTabSz="914400">
              <a:spcAft>
                <a:spcPts val="600"/>
              </a:spcAft>
              <a:buSzTx/>
              <a:defRPr/>
            </a:pPr>
            <a:r>
              <a:rPr lang="en-US" sz="1400" spc="0" dirty="0">
                <a:solidFill>
                  <a:srgbClr val="0067B4"/>
                </a:solidFill>
                <a:latin typeface="Segoe UI"/>
              </a:rPr>
              <a:t>Azure Automation</a:t>
            </a:r>
            <a:endParaRPr lang="en-US" dirty="0">
              <a:solidFill>
                <a:srgbClr val="0067B4"/>
              </a:solidFill>
            </a:endParaRPr>
          </a:p>
        </p:txBody>
      </p:sp>
    </p:spTree>
    <p:extLst>
      <p:ext uri="{BB962C8B-B14F-4D97-AF65-F5344CB8AC3E}">
        <p14:creationId xmlns:p14="http://schemas.microsoft.com/office/powerpoint/2010/main" val="181305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64" presetClass="path" presetSubtype="0" decel="100000" fill="hold" grpId="1" nodeType="withEffect">
                                  <p:stCondLst>
                                    <p:cond delay="0"/>
                                  </p:stCondLst>
                                  <p:childTnLst>
                                    <p:animMotion origin="layout" path="M -2.70833E-6 0.10023 L -2.70833E-6 2.22222E-6 " pathEditMode="relative" rAng="0" ptsTypes="AA">
                                      <p:cBhvr>
                                        <p:cTn id="12" dur="750" fill="hold"/>
                                        <p:tgtEl>
                                          <p:spTgt spid="78"/>
                                        </p:tgtEl>
                                        <p:attrNameLst>
                                          <p:attrName>ppt_x</p:attrName>
                                          <p:attrName>ppt_y</p:attrName>
                                        </p:attrNameLst>
                                      </p:cBhvr>
                                      <p:rCtr x="0" y="-6736"/>
                                    </p:animMotion>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4" presetClass="path" presetSubtype="0" decel="100000" fill="hold" grpId="1" nodeType="withEffect">
                                  <p:stCondLst>
                                    <p:cond delay="0"/>
                                  </p:stCondLst>
                                  <p:childTnLst>
                                    <p:animMotion origin="layout" path="M -2.70833E-6 0.10023 L -2.70833E-6 2.22222E-6 " pathEditMode="relative" rAng="0" ptsTypes="AA">
                                      <p:cBhvr>
                                        <p:cTn id="17" dur="750" fill="hold"/>
                                        <p:tgtEl>
                                          <p:spTgt spid="2"/>
                                        </p:tgtEl>
                                        <p:attrNameLst>
                                          <p:attrName>ppt_x</p:attrName>
                                          <p:attrName>ppt_y</p:attrName>
                                        </p:attrNameLst>
                                      </p:cBhvr>
                                      <p:rCtr x="0" y="-6736"/>
                                    </p:animMotion>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64" presetClass="path" presetSubtype="0" decel="100000" fill="hold" nodeType="withEffect">
                                  <p:stCondLst>
                                    <p:cond delay="0"/>
                                  </p:stCondLst>
                                  <p:childTnLst>
                                    <p:animMotion origin="layout" path="M -2.70833E-6 0.10023 L -2.70833E-6 2.22222E-6 " pathEditMode="relative" rAng="0" ptsTypes="AA">
                                      <p:cBhvr>
                                        <p:cTn id="23" dur="750" fill="hold"/>
                                        <p:tgtEl>
                                          <p:spTgt spid="28"/>
                                        </p:tgtEl>
                                        <p:attrNameLst>
                                          <p:attrName>ppt_x</p:attrName>
                                          <p:attrName>ppt_y</p:attrName>
                                        </p:attrNameLst>
                                      </p:cBhvr>
                                      <p:rCtr x="0" y="-6736"/>
                                    </p:animMotion>
                                  </p:childTnLst>
                                </p:cTn>
                              </p:par>
                              <p:par>
                                <p:cTn id="24" presetID="10" presetClass="entr" presetSubtype="0"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64" presetClass="path" presetSubtype="0" decel="100000" fill="hold" grpId="1" nodeType="withEffect">
                                  <p:stCondLst>
                                    <p:cond delay="0"/>
                                  </p:stCondLst>
                                  <p:childTnLst>
                                    <p:animMotion origin="layout" path="M -2.70833E-6 0.10023 L -2.70833E-6 2.22222E-6 " pathEditMode="relative" rAng="0" ptsTypes="AA">
                                      <p:cBhvr>
                                        <p:cTn id="28" dur="750" fill="hold"/>
                                        <p:tgtEl>
                                          <p:spTgt spid="6">
                                            <p:txEl>
                                              <p:pRg st="0" end="0"/>
                                            </p:txEl>
                                          </p:spTgt>
                                        </p:tgtEl>
                                        <p:attrNameLst>
                                          <p:attrName>ppt_x</p:attrName>
                                          <p:attrName>ppt_y</p:attrName>
                                        </p:attrNameLst>
                                      </p:cBhvr>
                                      <p:rCtr x="0" y="-6736"/>
                                    </p:animMotion>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xEl>
                                              <p:pRg st="1" end="1"/>
                                            </p:txEl>
                                          </p:spTgt>
                                        </p:tgtEl>
                                        <p:attrNameLst>
                                          <p:attrName>style.visibility</p:attrName>
                                        </p:attrNameLst>
                                      </p:cBhvr>
                                      <p:to>
                                        <p:strVal val="visible"/>
                                      </p:to>
                                    </p:set>
                                    <p:animEffect transition="in" filter="fade">
                                      <p:cBhvr>
                                        <p:cTn id="34" dur="500"/>
                                        <p:tgtEl>
                                          <p:spTgt spid="12">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fade">
                                      <p:cBhvr>
                                        <p:cTn id="37" dur="500"/>
                                        <p:tgtEl>
                                          <p:spTgt spid="12">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fade">
                                      <p:cBhvr>
                                        <p:cTn id="40" dur="500"/>
                                        <p:tgtEl>
                                          <p:spTgt spid="12">
                                            <p:txEl>
                                              <p:pRg st="3" end="3"/>
                                            </p:txEl>
                                          </p:spTgt>
                                        </p:tgtEl>
                                      </p:cBhvr>
                                    </p:animEffect>
                                  </p:childTnLst>
                                </p:cTn>
                              </p:par>
                              <p:par>
                                <p:cTn id="41" presetID="64" presetClass="path" presetSubtype="0" decel="100000" fill="hold" grpId="1" nodeType="withEffect">
                                  <p:stCondLst>
                                    <p:cond delay="0"/>
                                  </p:stCondLst>
                                  <p:childTnLst>
                                    <p:animMotion origin="layout" path="M -2.70833E-6 0.10023 L -2.70833E-6 2.22222E-6 " pathEditMode="relative" rAng="0" ptsTypes="AA">
                                      <p:cBhvr>
                                        <p:cTn id="42" dur="750" fill="hold"/>
                                        <p:tgtEl>
                                          <p:spTgt spid="12">
                                            <p:txEl>
                                              <p:pRg st="0" end="0"/>
                                            </p:txEl>
                                          </p:spTgt>
                                        </p:tgtEl>
                                        <p:attrNameLst>
                                          <p:attrName>ppt_x</p:attrName>
                                          <p:attrName>ppt_y</p:attrName>
                                        </p:attrNameLst>
                                      </p:cBhvr>
                                      <p:rCtr x="0" y="-6736"/>
                                    </p:animMotion>
                                  </p:childTnLst>
                                </p:cTn>
                              </p:par>
                              <p:par>
                                <p:cTn id="43" presetID="64" presetClass="path" presetSubtype="0" decel="100000" fill="hold" grpId="1" nodeType="withEffect">
                                  <p:stCondLst>
                                    <p:cond delay="0"/>
                                  </p:stCondLst>
                                  <p:childTnLst>
                                    <p:animMotion origin="layout" path="M -2.70833E-6 0.10023 L -2.70833E-6 2.22222E-6 " pathEditMode="relative" rAng="0" ptsTypes="AA">
                                      <p:cBhvr>
                                        <p:cTn id="44" dur="750" fill="hold"/>
                                        <p:tgtEl>
                                          <p:spTgt spid="12">
                                            <p:txEl>
                                              <p:pRg st="1" end="1"/>
                                            </p:txEl>
                                          </p:spTgt>
                                        </p:tgtEl>
                                        <p:attrNameLst>
                                          <p:attrName>ppt_x</p:attrName>
                                          <p:attrName>ppt_y</p:attrName>
                                        </p:attrNameLst>
                                      </p:cBhvr>
                                      <p:rCtr x="0" y="-6736"/>
                                    </p:animMotion>
                                  </p:childTnLst>
                                </p:cTn>
                              </p:par>
                              <p:par>
                                <p:cTn id="45" presetID="64" presetClass="path" presetSubtype="0" decel="100000" fill="hold" grpId="1" nodeType="withEffect">
                                  <p:stCondLst>
                                    <p:cond delay="0"/>
                                  </p:stCondLst>
                                  <p:childTnLst>
                                    <p:animMotion origin="layout" path="M -2.70833E-6 0.10023 L -2.70833E-6 2.22222E-6 " pathEditMode="relative" rAng="0" ptsTypes="AA">
                                      <p:cBhvr>
                                        <p:cTn id="46" dur="750" fill="hold"/>
                                        <p:tgtEl>
                                          <p:spTgt spid="12">
                                            <p:txEl>
                                              <p:pRg st="2" end="2"/>
                                            </p:txEl>
                                          </p:spTgt>
                                        </p:tgtEl>
                                        <p:attrNameLst>
                                          <p:attrName>ppt_x</p:attrName>
                                          <p:attrName>ppt_y</p:attrName>
                                        </p:attrNameLst>
                                      </p:cBhvr>
                                      <p:rCtr x="0" y="-6736"/>
                                    </p:animMotion>
                                  </p:childTnLst>
                                </p:cTn>
                              </p:par>
                              <p:par>
                                <p:cTn id="47" presetID="64" presetClass="path" presetSubtype="0" decel="100000" fill="hold" grpId="1" nodeType="withEffect">
                                  <p:stCondLst>
                                    <p:cond delay="0"/>
                                  </p:stCondLst>
                                  <p:childTnLst>
                                    <p:animMotion origin="layout" path="M -2.70833E-6 0.10023 L -2.70833E-6 2.22222E-6 " pathEditMode="relative" rAng="0" ptsTypes="AA">
                                      <p:cBhvr>
                                        <p:cTn id="48" dur="750" fill="hold"/>
                                        <p:tgtEl>
                                          <p:spTgt spid="12">
                                            <p:txEl>
                                              <p:pRg st="3" end="3"/>
                                            </p:txEl>
                                          </p:spTgt>
                                        </p:tgtEl>
                                        <p:attrNameLst>
                                          <p:attrName>ppt_x</p:attrName>
                                          <p:attrName>ppt_y</p:attrName>
                                        </p:attrNameLst>
                                      </p:cBhvr>
                                      <p:rCtr x="0" y="-6736"/>
                                    </p:animMotion>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64" presetClass="path" presetSubtype="0" decel="100000" fill="hold" nodeType="withEffect">
                                  <p:stCondLst>
                                    <p:cond delay="0"/>
                                  </p:stCondLst>
                                  <p:childTnLst>
                                    <p:animMotion origin="layout" path="M -2.70833E-6 0.10023 L -2.70833E-6 2.22222E-6 " pathEditMode="relative" rAng="0" ptsTypes="AA">
                                      <p:cBhvr>
                                        <p:cTn id="54" dur="750" fill="hold"/>
                                        <p:tgtEl>
                                          <p:spTgt spid="42"/>
                                        </p:tgtEl>
                                        <p:attrNameLst>
                                          <p:attrName>ppt_x</p:attrName>
                                          <p:attrName>ppt_y</p:attrName>
                                        </p:attrNameLst>
                                      </p:cBhvr>
                                      <p:rCtr x="0" y="-6736"/>
                                    </p:animMotion>
                                  </p:childTnLst>
                                </p:cTn>
                              </p:par>
                              <p:par>
                                <p:cTn id="55" presetID="10" presetClass="entr" presetSubtype="0" fill="hold" grpId="0" nodeType="with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animEffect transition="in" filter="fade">
                                      <p:cBhvr>
                                        <p:cTn id="57" dur="500"/>
                                        <p:tgtEl>
                                          <p:spTgt spid="11">
                                            <p:txEl>
                                              <p:pRg st="0" end="0"/>
                                            </p:txEl>
                                          </p:spTgt>
                                        </p:tgtEl>
                                      </p:cBhvr>
                                    </p:animEffect>
                                  </p:childTnLst>
                                </p:cTn>
                              </p:par>
                              <p:par>
                                <p:cTn id="58" presetID="64" presetClass="path" presetSubtype="0" decel="100000" fill="hold" grpId="1" nodeType="withEffect">
                                  <p:stCondLst>
                                    <p:cond delay="0"/>
                                  </p:stCondLst>
                                  <p:childTnLst>
                                    <p:animMotion origin="layout" path="M -2.70833E-6 0.10023 L -2.70833E-6 2.22222E-6 " pathEditMode="relative" rAng="0" ptsTypes="AA">
                                      <p:cBhvr>
                                        <p:cTn id="59" dur="750" fill="hold"/>
                                        <p:tgtEl>
                                          <p:spTgt spid="11">
                                            <p:txEl>
                                              <p:pRg st="0" end="0"/>
                                            </p:txEl>
                                          </p:spTgt>
                                        </p:tgtEl>
                                        <p:attrNameLst>
                                          <p:attrName>ppt_x</p:attrName>
                                          <p:attrName>ppt_y</p:attrName>
                                        </p:attrNameLst>
                                      </p:cBhvr>
                                      <p:rCtr x="0" y="-6736"/>
                                    </p:animMotion>
                                  </p:childTnLst>
                                </p:cTn>
                              </p:par>
                              <p:par>
                                <p:cTn id="60" presetID="10" presetClass="entr" presetSubtype="0" fill="hold" grpId="0" nodeType="withEffect">
                                  <p:stCondLst>
                                    <p:cond delay="0"/>
                                  </p:stCondLst>
                                  <p:childTnLst>
                                    <p:set>
                                      <p:cBhvr>
                                        <p:cTn id="61" dur="1" fill="hold">
                                          <p:stCondLst>
                                            <p:cond delay="0"/>
                                          </p:stCondLst>
                                        </p:cTn>
                                        <p:tgtEl>
                                          <p:spTgt spid="7">
                                            <p:txEl>
                                              <p:pRg st="0" end="0"/>
                                            </p:txEl>
                                          </p:spTgt>
                                        </p:tgtEl>
                                        <p:attrNameLst>
                                          <p:attrName>style.visibility</p:attrName>
                                        </p:attrNameLst>
                                      </p:cBhvr>
                                      <p:to>
                                        <p:strVal val="visible"/>
                                      </p:to>
                                    </p:set>
                                    <p:animEffect transition="in" filter="fade">
                                      <p:cBhvr>
                                        <p:cTn id="62" dur="500"/>
                                        <p:tgtEl>
                                          <p:spTgt spid="7">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
                                            <p:txEl>
                                              <p:pRg st="1" end="1"/>
                                            </p:txEl>
                                          </p:spTgt>
                                        </p:tgtEl>
                                        <p:attrNameLst>
                                          <p:attrName>style.visibility</p:attrName>
                                        </p:attrNameLst>
                                      </p:cBhvr>
                                      <p:to>
                                        <p:strVal val="visible"/>
                                      </p:to>
                                    </p:set>
                                    <p:animEffect transition="in" filter="fade">
                                      <p:cBhvr>
                                        <p:cTn id="65" dur="500"/>
                                        <p:tgtEl>
                                          <p:spTgt spid="7">
                                            <p:txEl>
                                              <p:pRg st="1" end="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xEl>
                                              <p:pRg st="2" end="2"/>
                                            </p:txEl>
                                          </p:spTgt>
                                        </p:tgtEl>
                                        <p:attrNameLst>
                                          <p:attrName>style.visibility</p:attrName>
                                        </p:attrNameLst>
                                      </p:cBhvr>
                                      <p:to>
                                        <p:strVal val="visible"/>
                                      </p:to>
                                    </p:set>
                                    <p:animEffect transition="in" filter="fade">
                                      <p:cBhvr>
                                        <p:cTn id="68" dur="500"/>
                                        <p:tgtEl>
                                          <p:spTgt spid="7">
                                            <p:txEl>
                                              <p:pRg st="2" end="2"/>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xEl>
                                              <p:pRg st="3" end="3"/>
                                            </p:txEl>
                                          </p:spTgt>
                                        </p:tgtEl>
                                        <p:attrNameLst>
                                          <p:attrName>style.visibility</p:attrName>
                                        </p:attrNameLst>
                                      </p:cBhvr>
                                      <p:to>
                                        <p:strVal val="visible"/>
                                      </p:to>
                                    </p:set>
                                    <p:animEffect transition="in" filter="fade">
                                      <p:cBhvr>
                                        <p:cTn id="71" dur="500"/>
                                        <p:tgtEl>
                                          <p:spTgt spid="7">
                                            <p:txEl>
                                              <p:pRg st="3" end="3"/>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txEl>
                                              <p:pRg st="4" end="4"/>
                                            </p:txEl>
                                          </p:spTgt>
                                        </p:tgtEl>
                                        <p:attrNameLst>
                                          <p:attrName>style.visibility</p:attrName>
                                        </p:attrNameLst>
                                      </p:cBhvr>
                                      <p:to>
                                        <p:strVal val="visible"/>
                                      </p:to>
                                    </p:set>
                                    <p:animEffect transition="in" filter="fade">
                                      <p:cBhvr>
                                        <p:cTn id="74" dur="500"/>
                                        <p:tgtEl>
                                          <p:spTgt spid="7">
                                            <p:txEl>
                                              <p:pRg st="4" end="4"/>
                                            </p:txEl>
                                          </p:spTgt>
                                        </p:tgtEl>
                                      </p:cBhvr>
                                    </p:animEffect>
                                  </p:childTnLst>
                                </p:cTn>
                              </p:par>
                              <p:par>
                                <p:cTn id="75" presetID="64" presetClass="path" presetSubtype="0" decel="100000" fill="hold" grpId="1" nodeType="withEffect">
                                  <p:stCondLst>
                                    <p:cond delay="0"/>
                                  </p:stCondLst>
                                  <p:childTnLst>
                                    <p:animMotion origin="layout" path="M -2.70833E-6 0.10023 L -2.70833E-6 2.22222E-6 " pathEditMode="relative" rAng="0" ptsTypes="AA">
                                      <p:cBhvr>
                                        <p:cTn id="76" dur="750" fill="hold"/>
                                        <p:tgtEl>
                                          <p:spTgt spid="7">
                                            <p:txEl>
                                              <p:pRg st="0" end="0"/>
                                            </p:txEl>
                                          </p:spTgt>
                                        </p:tgtEl>
                                        <p:attrNameLst>
                                          <p:attrName>ppt_x</p:attrName>
                                          <p:attrName>ppt_y</p:attrName>
                                        </p:attrNameLst>
                                      </p:cBhvr>
                                      <p:rCtr x="0" y="-6736"/>
                                    </p:animMotion>
                                  </p:childTnLst>
                                </p:cTn>
                              </p:par>
                              <p:par>
                                <p:cTn id="77" presetID="64" presetClass="path" presetSubtype="0" decel="100000" fill="hold" grpId="1" nodeType="withEffect">
                                  <p:stCondLst>
                                    <p:cond delay="0"/>
                                  </p:stCondLst>
                                  <p:childTnLst>
                                    <p:animMotion origin="layout" path="M -2.70833E-6 0.10023 L -2.70833E-6 2.22222E-6 " pathEditMode="relative" rAng="0" ptsTypes="AA">
                                      <p:cBhvr>
                                        <p:cTn id="78" dur="750" fill="hold"/>
                                        <p:tgtEl>
                                          <p:spTgt spid="7">
                                            <p:txEl>
                                              <p:pRg st="1" end="1"/>
                                            </p:txEl>
                                          </p:spTgt>
                                        </p:tgtEl>
                                        <p:attrNameLst>
                                          <p:attrName>ppt_x</p:attrName>
                                          <p:attrName>ppt_y</p:attrName>
                                        </p:attrNameLst>
                                      </p:cBhvr>
                                      <p:rCtr x="0" y="-6736"/>
                                    </p:animMotion>
                                  </p:childTnLst>
                                </p:cTn>
                              </p:par>
                              <p:par>
                                <p:cTn id="79" presetID="64" presetClass="path" presetSubtype="0" decel="100000" fill="hold" grpId="1" nodeType="withEffect">
                                  <p:stCondLst>
                                    <p:cond delay="0"/>
                                  </p:stCondLst>
                                  <p:childTnLst>
                                    <p:animMotion origin="layout" path="M -2.70833E-6 0.10023 L -2.70833E-6 2.22222E-6 " pathEditMode="relative" rAng="0" ptsTypes="AA">
                                      <p:cBhvr>
                                        <p:cTn id="80" dur="750" fill="hold"/>
                                        <p:tgtEl>
                                          <p:spTgt spid="7">
                                            <p:txEl>
                                              <p:pRg st="2" end="2"/>
                                            </p:txEl>
                                          </p:spTgt>
                                        </p:tgtEl>
                                        <p:attrNameLst>
                                          <p:attrName>ppt_x</p:attrName>
                                          <p:attrName>ppt_y</p:attrName>
                                        </p:attrNameLst>
                                      </p:cBhvr>
                                      <p:rCtr x="0" y="-6736"/>
                                    </p:animMotion>
                                  </p:childTnLst>
                                </p:cTn>
                              </p:par>
                              <p:par>
                                <p:cTn id="81" presetID="64" presetClass="path" presetSubtype="0" decel="100000" fill="hold" grpId="1" nodeType="withEffect">
                                  <p:stCondLst>
                                    <p:cond delay="0"/>
                                  </p:stCondLst>
                                  <p:childTnLst>
                                    <p:animMotion origin="layout" path="M -2.70833E-6 0.10023 L -2.70833E-6 2.22222E-6 " pathEditMode="relative" rAng="0" ptsTypes="AA">
                                      <p:cBhvr>
                                        <p:cTn id="82" dur="750" fill="hold"/>
                                        <p:tgtEl>
                                          <p:spTgt spid="7">
                                            <p:txEl>
                                              <p:pRg st="3" end="3"/>
                                            </p:txEl>
                                          </p:spTgt>
                                        </p:tgtEl>
                                        <p:attrNameLst>
                                          <p:attrName>ppt_x</p:attrName>
                                          <p:attrName>ppt_y</p:attrName>
                                        </p:attrNameLst>
                                      </p:cBhvr>
                                      <p:rCtr x="0" y="-6736"/>
                                    </p:animMotion>
                                  </p:childTnLst>
                                </p:cTn>
                              </p:par>
                              <p:par>
                                <p:cTn id="83" presetID="64" presetClass="path" presetSubtype="0" decel="100000" fill="hold" grpId="1" nodeType="withEffect">
                                  <p:stCondLst>
                                    <p:cond delay="0"/>
                                  </p:stCondLst>
                                  <p:childTnLst>
                                    <p:animMotion origin="layout" path="M -2.70833E-6 0.10023 L -2.70833E-6 2.22222E-6 " pathEditMode="relative" rAng="0" ptsTypes="AA">
                                      <p:cBhvr>
                                        <p:cTn id="84" dur="750" fill="hold"/>
                                        <p:tgtEl>
                                          <p:spTgt spid="7">
                                            <p:txEl>
                                              <p:pRg st="4" end="4"/>
                                            </p:txEl>
                                          </p:spTgt>
                                        </p:tgtEl>
                                        <p:attrNameLst>
                                          <p:attrName>ppt_x</p:attrName>
                                          <p:attrName>ppt_y</p:attrName>
                                        </p:attrNameLst>
                                      </p:cBhvr>
                                      <p:rCtr x="0" y="-6736"/>
                                    </p:animMotion>
                                  </p:childTnLst>
                                </p:cTn>
                              </p:par>
                            </p:childTnLst>
                          </p:cTn>
                        </p:par>
                        <p:par>
                          <p:cTn id="85" fill="hold">
                            <p:stCondLst>
                              <p:cond delay="2250"/>
                            </p:stCondLst>
                            <p:childTnLst>
                              <p:par>
                                <p:cTn id="86" presetID="10" presetClass="entr" presetSubtype="0" fill="hold" nodeType="after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par>
                                <p:cTn id="89" presetID="64" presetClass="path" presetSubtype="0" decel="100000" fill="hold" nodeType="withEffect">
                                  <p:stCondLst>
                                    <p:cond delay="0"/>
                                  </p:stCondLst>
                                  <p:childTnLst>
                                    <p:animMotion origin="layout" path="M -2.70833E-6 0.10023 L -2.70833E-6 2.22222E-6 " pathEditMode="relative" rAng="0" ptsTypes="AA">
                                      <p:cBhvr>
                                        <p:cTn id="90" dur="750" fill="hold"/>
                                        <p:tgtEl>
                                          <p:spTgt spid="8"/>
                                        </p:tgtEl>
                                        <p:attrNameLst>
                                          <p:attrName>ppt_x</p:attrName>
                                          <p:attrName>ppt_y</p:attrName>
                                        </p:attrNameLst>
                                      </p:cBhvr>
                                      <p:rCtr x="0" y="-6736"/>
                                    </p:animMotion>
                                  </p:childTnLst>
                                </p:cTn>
                              </p:par>
                              <p:par>
                                <p:cTn id="91" presetID="10" presetClass="entr" presetSubtype="0" fill="hold" grpId="0" nodeType="withEffect">
                                  <p:stCondLst>
                                    <p:cond delay="0"/>
                                  </p:stCondLst>
                                  <p:childTnLst>
                                    <p:set>
                                      <p:cBhvr>
                                        <p:cTn id="92" dur="1" fill="hold">
                                          <p:stCondLst>
                                            <p:cond delay="0"/>
                                          </p:stCondLst>
                                        </p:cTn>
                                        <p:tgtEl>
                                          <p:spTgt spid="27">
                                            <p:txEl>
                                              <p:pRg st="0" end="0"/>
                                            </p:txEl>
                                          </p:spTgt>
                                        </p:tgtEl>
                                        <p:attrNameLst>
                                          <p:attrName>style.visibility</p:attrName>
                                        </p:attrNameLst>
                                      </p:cBhvr>
                                      <p:to>
                                        <p:strVal val="visible"/>
                                      </p:to>
                                    </p:set>
                                    <p:animEffect transition="in" filter="fade">
                                      <p:cBhvr>
                                        <p:cTn id="93" dur="500"/>
                                        <p:tgtEl>
                                          <p:spTgt spid="27">
                                            <p:txEl>
                                              <p:pRg st="0" end="0"/>
                                            </p:txEl>
                                          </p:spTgt>
                                        </p:tgtEl>
                                      </p:cBhvr>
                                    </p:animEffect>
                                  </p:childTnLst>
                                </p:cTn>
                              </p:par>
                              <p:par>
                                <p:cTn id="94" presetID="64" presetClass="path" presetSubtype="0" decel="100000" fill="hold" grpId="1" nodeType="withEffect">
                                  <p:stCondLst>
                                    <p:cond delay="0"/>
                                  </p:stCondLst>
                                  <p:childTnLst>
                                    <p:animMotion origin="layout" path="M -2.70833E-6 0.10023 L -2.70833E-6 2.22222E-6 " pathEditMode="relative" rAng="0" ptsTypes="AA">
                                      <p:cBhvr>
                                        <p:cTn id="95" dur="750" fill="hold"/>
                                        <p:tgtEl>
                                          <p:spTgt spid="27">
                                            <p:txEl>
                                              <p:pRg st="0" end="0"/>
                                            </p:txEl>
                                          </p:spTgt>
                                        </p:tgtEl>
                                        <p:attrNameLst>
                                          <p:attrName>ppt_x</p:attrName>
                                          <p:attrName>ppt_y</p:attrName>
                                        </p:attrNameLst>
                                      </p:cBhvr>
                                      <p:rCtr x="0" y="-6736"/>
                                    </p:animMotion>
                                  </p:childTnLst>
                                </p:cTn>
                              </p:par>
                              <p:par>
                                <p:cTn id="96" presetID="10" presetClass="entr" presetSubtype="0" fill="hold" grpId="0" nodeType="withEffect">
                                  <p:stCondLst>
                                    <p:cond delay="0"/>
                                  </p:stCondLst>
                                  <p:childTnLst>
                                    <p:set>
                                      <p:cBhvr>
                                        <p:cTn id="97" dur="1" fill="hold">
                                          <p:stCondLst>
                                            <p:cond delay="0"/>
                                          </p:stCondLst>
                                        </p:cTn>
                                        <p:tgtEl>
                                          <p:spTgt spid="29">
                                            <p:txEl>
                                              <p:pRg st="0" end="0"/>
                                            </p:txEl>
                                          </p:spTgt>
                                        </p:tgtEl>
                                        <p:attrNameLst>
                                          <p:attrName>style.visibility</p:attrName>
                                        </p:attrNameLst>
                                      </p:cBhvr>
                                      <p:to>
                                        <p:strVal val="visible"/>
                                      </p:to>
                                    </p:set>
                                    <p:animEffect transition="in" filter="fade">
                                      <p:cBhvr>
                                        <p:cTn id="98" dur="500"/>
                                        <p:tgtEl>
                                          <p:spTgt spid="29">
                                            <p:txEl>
                                              <p:pRg st="0" end="0"/>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9">
                                            <p:txEl>
                                              <p:pRg st="1" end="1"/>
                                            </p:txEl>
                                          </p:spTgt>
                                        </p:tgtEl>
                                        <p:attrNameLst>
                                          <p:attrName>style.visibility</p:attrName>
                                        </p:attrNameLst>
                                      </p:cBhvr>
                                      <p:to>
                                        <p:strVal val="visible"/>
                                      </p:to>
                                    </p:set>
                                    <p:animEffect transition="in" filter="fade">
                                      <p:cBhvr>
                                        <p:cTn id="101" dur="500"/>
                                        <p:tgtEl>
                                          <p:spTgt spid="29">
                                            <p:txEl>
                                              <p:pRg st="1" end="1"/>
                                            </p:tx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9">
                                            <p:txEl>
                                              <p:pRg st="2" end="2"/>
                                            </p:txEl>
                                          </p:spTgt>
                                        </p:tgtEl>
                                        <p:attrNameLst>
                                          <p:attrName>style.visibility</p:attrName>
                                        </p:attrNameLst>
                                      </p:cBhvr>
                                      <p:to>
                                        <p:strVal val="visible"/>
                                      </p:to>
                                    </p:set>
                                    <p:animEffect transition="in" filter="fade">
                                      <p:cBhvr>
                                        <p:cTn id="104" dur="500"/>
                                        <p:tgtEl>
                                          <p:spTgt spid="29">
                                            <p:txEl>
                                              <p:pRg st="2" end="2"/>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xEl>
                                              <p:pRg st="3" end="3"/>
                                            </p:txEl>
                                          </p:spTgt>
                                        </p:tgtEl>
                                        <p:attrNameLst>
                                          <p:attrName>style.visibility</p:attrName>
                                        </p:attrNameLst>
                                      </p:cBhvr>
                                      <p:to>
                                        <p:strVal val="visible"/>
                                      </p:to>
                                    </p:set>
                                    <p:animEffect transition="in" filter="fade">
                                      <p:cBhvr>
                                        <p:cTn id="107" dur="500"/>
                                        <p:tgtEl>
                                          <p:spTgt spid="29">
                                            <p:txEl>
                                              <p:pRg st="3" end="3"/>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9">
                                            <p:txEl>
                                              <p:pRg st="4" end="4"/>
                                            </p:txEl>
                                          </p:spTgt>
                                        </p:tgtEl>
                                        <p:attrNameLst>
                                          <p:attrName>style.visibility</p:attrName>
                                        </p:attrNameLst>
                                      </p:cBhvr>
                                      <p:to>
                                        <p:strVal val="visible"/>
                                      </p:to>
                                    </p:set>
                                    <p:animEffect transition="in" filter="fade">
                                      <p:cBhvr>
                                        <p:cTn id="110" dur="500"/>
                                        <p:tgtEl>
                                          <p:spTgt spid="29">
                                            <p:txEl>
                                              <p:pRg st="4" end="4"/>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9">
                                            <p:txEl>
                                              <p:pRg st="5" end="5"/>
                                            </p:txEl>
                                          </p:spTgt>
                                        </p:tgtEl>
                                        <p:attrNameLst>
                                          <p:attrName>style.visibility</p:attrName>
                                        </p:attrNameLst>
                                      </p:cBhvr>
                                      <p:to>
                                        <p:strVal val="visible"/>
                                      </p:to>
                                    </p:set>
                                    <p:animEffect transition="in" filter="fade">
                                      <p:cBhvr>
                                        <p:cTn id="113" dur="500"/>
                                        <p:tgtEl>
                                          <p:spTgt spid="29">
                                            <p:txEl>
                                              <p:pRg st="5" end="5"/>
                                            </p:txEl>
                                          </p:spTgt>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9">
                                            <p:txEl>
                                              <p:pRg st="6" end="6"/>
                                            </p:txEl>
                                          </p:spTgt>
                                        </p:tgtEl>
                                        <p:attrNameLst>
                                          <p:attrName>style.visibility</p:attrName>
                                        </p:attrNameLst>
                                      </p:cBhvr>
                                      <p:to>
                                        <p:strVal val="visible"/>
                                      </p:to>
                                    </p:set>
                                    <p:animEffect transition="in" filter="fade">
                                      <p:cBhvr>
                                        <p:cTn id="116" dur="500"/>
                                        <p:tgtEl>
                                          <p:spTgt spid="29">
                                            <p:txEl>
                                              <p:pRg st="6" end="6"/>
                                            </p:txEl>
                                          </p:spTgt>
                                        </p:tgtEl>
                                      </p:cBhvr>
                                    </p:animEffect>
                                  </p:childTnLst>
                                </p:cTn>
                              </p:par>
                              <p:par>
                                <p:cTn id="117" presetID="64" presetClass="path" presetSubtype="0" decel="100000" fill="hold" grpId="1" nodeType="withEffect">
                                  <p:stCondLst>
                                    <p:cond delay="0"/>
                                  </p:stCondLst>
                                  <p:childTnLst>
                                    <p:animMotion origin="layout" path="M -2.70833E-6 0.10023 L -2.70833E-6 2.22222E-6 " pathEditMode="relative" rAng="0" ptsTypes="AA">
                                      <p:cBhvr>
                                        <p:cTn id="118" dur="750" fill="hold"/>
                                        <p:tgtEl>
                                          <p:spTgt spid="29">
                                            <p:txEl>
                                              <p:pRg st="0" end="0"/>
                                            </p:txEl>
                                          </p:spTgt>
                                        </p:tgtEl>
                                        <p:attrNameLst>
                                          <p:attrName>ppt_x</p:attrName>
                                          <p:attrName>ppt_y</p:attrName>
                                        </p:attrNameLst>
                                      </p:cBhvr>
                                      <p:rCtr x="0" y="-6736"/>
                                    </p:animMotion>
                                  </p:childTnLst>
                                </p:cTn>
                              </p:par>
                              <p:par>
                                <p:cTn id="119" presetID="64" presetClass="path" presetSubtype="0" decel="100000" fill="hold" grpId="1" nodeType="withEffect">
                                  <p:stCondLst>
                                    <p:cond delay="0"/>
                                  </p:stCondLst>
                                  <p:childTnLst>
                                    <p:animMotion origin="layout" path="M -2.70833E-6 0.10023 L -2.70833E-6 2.22222E-6 " pathEditMode="relative" rAng="0" ptsTypes="AA">
                                      <p:cBhvr>
                                        <p:cTn id="120" dur="750" fill="hold"/>
                                        <p:tgtEl>
                                          <p:spTgt spid="29">
                                            <p:txEl>
                                              <p:pRg st="1" end="1"/>
                                            </p:txEl>
                                          </p:spTgt>
                                        </p:tgtEl>
                                        <p:attrNameLst>
                                          <p:attrName>ppt_x</p:attrName>
                                          <p:attrName>ppt_y</p:attrName>
                                        </p:attrNameLst>
                                      </p:cBhvr>
                                      <p:rCtr x="0" y="-6736"/>
                                    </p:animMotion>
                                  </p:childTnLst>
                                </p:cTn>
                              </p:par>
                              <p:par>
                                <p:cTn id="121" presetID="64" presetClass="path" presetSubtype="0" decel="100000" fill="hold" grpId="1" nodeType="withEffect">
                                  <p:stCondLst>
                                    <p:cond delay="0"/>
                                  </p:stCondLst>
                                  <p:childTnLst>
                                    <p:animMotion origin="layout" path="M -2.70833E-6 0.10023 L -2.70833E-6 2.22222E-6 " pathEditMode="relative" rAng="0" ptsTypes="AA">
                                      <p:cBhvr>
                                        <p:cTn id="122" dur="750" fill="hold"/>
                                        <p:tgtEl>
                                          <p:spTgt spid="29">
                                            <p:txEl>
                                              <p:pRg st="2" end="2"/>
                                            </p:txEl>
                                          </p:spTgt>
                                        </p:tgtEl>
                                        <p:attrNameLst>
                                          <p:attrName>ppt_x</p:attrName>
                                          <p:attrName>ppt_y</p:attrName>
                                        </p:attrNameLst>
                                      </p:cBhvr>
                                      <p:rCtr x="0" y="-6736"/>
                                    </p:animMotion>
                                  </p:childTnLst>
                                </p:cTn>
                              </p:par>
                              <p:par>
                                <p:cTn id="123" presetID="64" presetClass="path" presetSubtype="0" decel="100000" fill="hold" grpId="1" nodeType="withEffect">
                                  <p:stCondLst>
                                    <p:cond delay="0"/>
                                  </p:stCondLst>
                                  <p:childTnLst>
                                    <p:animMotion origin="layout" path="M -2.70833E-6 0.10023 L -2.70833E-6 2.22222E-6 " pathEditMode="relative" rAng="0" ptsTypes="AA">
                                      <p:cBhvr>
                                        <p:cTn id="124" dur="750" fill="hold"/>
                                        <p:tgtEl>
                                          <p:spTgt spid="29">
                                            <p:txEl>
                                              <p:pRg st="3" end="3"/>
                                            </p:txEl>
                                          </p:spTgt>
                                        </p:tgtEl>
                                        <p:attrNameLst>
                                          <p:attrName>ppt_x</p:attrName>
                                          <p:attrName>ppt_y</p:attrName>
                                        </p:attrNameLst>
                                      </p:cBhvr>
                                      <p:rCtr x="0" y="-6736"/>
                                    </p:animMotion>
                                  </p:childTnLst>
                                </p:cTn>
                              </p:par>
                              <p:par>
                                <p:cTn id="125" presetID="64" presetClass="path" presetSubtype="0" decel="100000" fill="hold" grpId="1" nodeType="withEffect">
                                  <p:stCondLst>
                                    <p:cond delay="0"/>
                                  </p:stCondLst>
                                  <p:childTnLst>
                                    <p:animMotion origin="layout" path="M -2.70833E-6 0.10023 L -2.70833E-6 2.22222E-6 " pathEditMode="relative" rAng="0" ptsTypes="AA">
                                      <p:cBhvr>
                                        <p:cTn id="126" dur="750" fill="hold"/>
                                        <p:tgtEl>
                                          <p:spTgt spid="29">
                                            <p:txEl>
                                              <p:pRg st="4" end="4"/>
                                            </p:txEl>
                                          </p:spTgt>
                                        </p:tgtEl>
                                        <p:attrNameLst>
                                          <p:attrName>ppt_x</p:attrName>
                                          <p:attrName>ppt_y</p:attrName>
                                        </p:attrNameLst>
                                      </p:cBhvr>
                                      <p:rCtr x="0" y="-6736"/>
                                    </p:animMotion>
                                  </p:childTnLst>
                                </p:cTn>
                              </p:par>
                              <p:par>
                                <p:cTn id="127" presetID="64" presetClass="path" presetSubtype="0" decel="100000" fill="hold" grpId="1" nodeType="withEffect">
                                  <p:stCondLst>
                                    <p:cond delay="0"/>
                                  </p:stCondLst>
                                  <p:childTnLst>
                                    <p:animMotion origin="layout" path="M -2.70833E-6 0.10023 L -2.70833E-6 2.22222E-6 " pathEditMode="relative" rAng="0" ptsTypes="AA">
                                      <p:cBhvr>
                                        <p:cTn id="128" dur="750" fill="hold"/>
                                        <p:tgtEl>
                                          <p:spTgt spid="29">
                                            <p:txEl>
                                              <p:pRg st="5" end="5"/>
                                            </p:txEl>
                                          </p:spTgt>
                                        </p:tgtEl>
                                        <p:attrNameLst>
                                          <p:attrName>ppt_x</p:attrName>
                                          <p:attrName>ppt_y</p:attrName>
                                        </p:attrNameLst>
                                      </p:cBhvr>
                                      <p:rCtr x="0" y="-6736"/>
                                    </p:animMotion>
                                  </p:childTnLst>
                                </p:cTn>
                              </p:par>
                              <p:par>
                                <p:cTn id="129" presetID="64" presetClass="path" presetSubtype="0" decel="100000" fill="hold" grpId="1" nodeType="withEffect">
                                  <p:stCondLst>
                                    <p:cond delay="0"/>
                                  </p:stCondLst>
                                  <p:childTnLst>
                                    <p:animMotion origin="layout" path="M -2.70833E-6 0.10023 L -2.70833E-6 2.22222E-6 " pathEditMode="relative" rAng="0" ptsTypes="AA">
                                      <p:cBhvr>
                                        <p:cTn id="130" dur="750" fill="hold"/>
                                        <p:tgtEl>
                                          <p:spTgt spid="29">
                                            <p:txEl>
                                              <p:pRg st="6" end="6"/>
                                            </p:txEl>
                                          </p:spTgt>
                                        </p:tgtEl>
                                        <p:attrNameLst>
                                          <p:attrName>ppt_x</p:attrName>
                                          <p:attrName>ppt_y</p:attrName>
                                        </p:attrNameLst>
                                      </p:cBhvr>
                                      <p:rCtr x="0" y="-6736"/>
                                    </p:animMotion>
                                  </p:childTnLst>
                                </p:cTn>
                              </p:par>
                            </p:childTnLst>
                          </p:cTn>
                        </p:par>
                        <p:par>
                          <p:cTn id="131" fill="hold">
                            <p:stCondLst>
                              <p:cond delay="3000"/>
                            </p:stCondLst>
                            <p:childTnLst>
                              <p:par>
                                <p:cTn id="132" presetID="10" presetClass="entr" presetSubtype="0" fill="hold" nodeType="after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fade">
                                      <p:cBhvr>
                                        <p:cTn id="134" dur="500"/>
                                        <p:tgtEl>
                                          <p:spTgt spid="9"/>
                                        </p:tgtEl>
                                      </p:cBhvr>
                                    </p:animEffect>
                                  </p:childTnLst>
                                </p:cTn>
                              </p:par>
                              <p:par>
                                <p:cTn id="135" presetID="64" presetClass="path" presetSubtype="0" decel="100000" fill="hold" nodeType="withEffect">
                                  <p:stCondLst>
                                    <p:cond delay="0"/>
                                  </p:stCondLst>
                                  <p:childTnLst>
                                    <p:animMotion origin="layout" path="M -2.70833E-6 0.10023 L -2.70833E-6 2.22222E-6 " pathEditMode="relative" rAng="0" ptsTypes="AA">
                                      <p:cBhvr>
                                        <p:cTn id="136" dur="750" fill="hold"/>
                                        <p:tgtEl>
                                          <p:spTgt spid="9"/>
                                        </p:tgtEl>
                                        <p:attrNameLst>
                                          <p:attrName>ppt_x</p:attrName>
                                          <p:attrName>ppt_y</p:attrName>
                                        </p:attrNameLst>
                                      </p:cBhvr>
                                      <p:rCtr x="0" y="-6736"/>
                                    </p:animMotion>
                                  </p:childTnLst>
                                </p:cTn>
                              </p:par>
                              <p:par>
                                <p:cTn id="137" presetID="10" presetClass="entr" presetSubtype="0" fill="hold" grpId="0" nodeType="withEffect">
                                  <p:stCondLst>
                                    <p:cond delay="0"/>
                                  </p:stCondLst>
                                  <p:childTnLst>
                                    <p:set>
                                      <p:cBhvr>
                                        <p:cTn id="138" dur="1" fill="hold">
                                          <p:stCondLst>
                                            <p:cond delay="0"/>
                                          </p:stCondLst>
                                        </p:cTn>
                                        <p:tgtEl>
                                          <p:spTgt spid="14">
                                            <p:txEl>
                                              <p:pRg st="0" end="0"/>
                                            </p:txEl>
                                          </p:spTgt>
                                        </p:tgtEl>
                                        <p:attrNameLst>
                                          <p:attrName>style.visibility</p:attrName>
                                        </p:attrNameLst>
                                      </p:cBhvr>
                                      <p:to>
                                        <p:strVal val="visible"/>
                                      </p:to>
                                    </p:set>
                                    <p:animEffect transition="in" filter="fade">
                                      <p:cBhvr>
                                        <p:cTn id="139" dur="500"/>
                                        <p:tgtEl>
                                          <p:spTgt spid="14">
                                            <p:txEl>
                                              <p:pRg st="0" end="0"/>
                                            </p:txEl>
                                          </p:spTgt>
                                        </p:tgtEl>
                                      </p:cBhvr>
                                    </p:animEffect>
                                  </p:childTnLst>
                                </p:cTn>
                              </p:par>
                              <p:par>
                                <p:cTn id="140" presetID="64" presetClass="path" presetSubtype="0" decel="100000" fill="hold" grpId="1" nodeType="withEffect">
                                  <p:stCondLst>
                                    <p:cond delay="0"/>
                                  </p:stCondLst>
                                  <p:childTnLst>
                                    <p:animMotion origin="layout" path="M -2.70833E-6 0.10023 L -2.70833E-6 2.22222E-6 " pathEditMode="relative" rAng="0" ptsTypes="AA">
                                      <p:cBhvr>
                                        <p:cTn id="141" dur="750" fill="hold"/>
                                        <p:tgtEl>
                                          <p:spTgt spid="14">
                                            <p:txEl>
                                              <p:pRg st="0" end="0"/>
                                            </p:txEl>
                                          </p:spTgt>
                                        </p:tgtEl>
                                        <p:attrNameLst>
                                          <p:attrName>ppt_x</p:attrName>
                                          <p:attrName>ppt_y</p:attrName>
                                        </p:attrNameLst>
                                      </p:cBhvr>
                                      <p:rCtr x="0" y="-6736"/>
                                    </p:animMotion>
                                  </p:childTnLst>
                                </p:cTn>
                              </p:par>
                              <p:par>
                                <p:cTn id="142" presetID="10" presetClass="entr" presetSubtype="0" fill="hold" grpId="0" nodeType="withEffect">
                                  <p:stCondLst>
                                    <p:cond delay="0"/>
                                  </p:stCondLst>
                                  <p:childTnLst>
                                    <p:set>
                                      <p:cBhvr>
                                        <p:cTn id="143" dur="1" fill="hold">
                                          <p:stCondLst>
                                            <p:cond delay="0"/>
                                          </p:stCondLst>
                                        </p:cTn>
                                        <p:tgtEl>
                                          <p:spTgt spid="34">
                                            <p:txEl>
                                              <p:pRg st="0" end="0"/>
                                            </p:txEl>
                                          </p:spTgt>
                                        </p:tgtEl>
                                        <p:attrNameLst>
                                          <p:attrName>style.visibility</p:attrName>
                                        </p:attrNameLst>
                                      </p:cBhvr>
                                      <p:to>
                                        <p:strVal val="visible"/>
                                      </p:to>
                                    </p:set>
                                    <p:animEffect transition="in" filter="fade">
                                      <p:cBhvr>
                                        <p:cTn id="144" dur="500"/>
                                        <p:tgtEl>
                                          <p:spTgt spid="34">
                                            <p:txEl>
                                              <p:pRg st="0" end="0"/>
                                            </p:tx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34">
                                            <p:txEl>
                                              <p:pRg st="1" end="1"/>
                                            </p:txEl>
                                          </p:spTgt>
                                        </p:tgtEl>
                                        <p:attrNameLst>
                                          <p:attrName>style.visibility</p:attrName>
                                        </p:attrNameLst>
                                      </p:cBhvr>
                                      <p:to>
                                        <p:strVal val="visible"/>
                                      </p:to>
                                    </p:set>
                                    <p:animEffect transition="in" filter="fade">
                                      <p:cBhvr>
                                        <p:cTn id="147" dur="500"/>
                                        <p:tgtEl>
                                          <p:spTgt spid="34">
                                            <p:txEl>
                                              <p:pRg st="1" end="1"/>
                                            </p:tx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34">
                                            <p:txEl>
                                              <p:pRg st="2" end="2"/>
                                            </p:txEl>
                                          </p:spTgt>
                                        </p:tgtEl>
                                        <p:attrNameLst>
                                          <p:attrName>style.visibility</p:attrName>
                                        </p:attrNameLst>
                                      </p:cBhvr>
                                      <p:to>
                                        <p:strVal val="visible"/>
                                      </p:to>
                                    </p:set>
                                    <p:animEffect transition="in" filter="fade">
                                      <p:cBhvr>
                                        <p:cTn id="150" dur="500"/>
                                        <p:tgtEl>
                                          <p:spTgt spid="34">
                                            <p:txEl>
                                              <p:pRg st="2" end="2"/>
                                            </p:tx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34">
                                            <p:txEl>
                                              <p:pRg st="3" end="3"/>
                                            </p:txEl>
                                          </p:spTgt>
                                        </p:tgtEl>
                                        <p:attrNameLst>
                                          <p:attrName>style.visibility</p:attrName>
                                        </p:attrNameLst>
                                      </p:cBhvr>
                                      <p:to>
                                        <p:strVal val="visible"/>
                                      </p:to>
                                    </p:set>
                                    <p:animEffect transition="in" filter="fade">
                                      <p:cBhvr>
                                        <p:cTn id="153" dur="500"/>
                                        <p:tgtEl>
                                          <p:spTgt spid="34">
                                            <p:txEl>
                                              <p:pRg st="3" end="3"/>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4">
                                            <p:txEl>
                                              <p:pRg st="4" end="4"/>
                                            </p:txEl>
                                          </p:spTgt>
                                        </p:tgtEl>
                                        <p:attrNameLst>
                                          <p:attrName>style.visibility</p:attrName>
                                        </p:attrNameLst>
                                      </p:cBhvr>
                                      <p:to>
                                        <p:strVal val="visible"/>
                                      </p:to>
                                    </p:set>
                                    <p:animEffect transition="in" filter="fade">
                                      <p:cBhvr>
                                        <p:cTn id="156" dur="500"/>
                                        <p:tgtEl>
                                          <p:spTgt spid="34">
                                            <p:txEl>
                                              <p:pRg st="4" end="4"/>
                                            </p:tx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34">
                                            <p:txEl>
                                              <p:pRg st="5" end="5"/>
                                            </p:txEl>
                                          </p:spTgt>
                                        </p:tgtEl>
                                        <p:attrNameLst>
                                          <p:attrName>style.visibility</p:attrName>
                                        </p:attrNameLst>
                                      </p:cBhvr>
                                      <p:to>
                                        <p:strVal val="visible"/>
                                      </p:to>
                                    </p:set>
                                    <p:animEffect transition="in" filter="fade">
                                      <p:cBhvr>
                                        <p:cTn id="159" dur="500"/>
                                        <p:tgtEl>
                                          <p:spTgt spid="34">
                                            <p:txEl>
                                              <p:pRg st="5" end="5"/>
                                            </p:txEl>
                                          </p:spTgt>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34">
                                            <p:txEl>
                                              <p:pRg st="6" end="6"/>
                                            </p:txEl>
                                          </p:spTgt>
                                        </p:tgtEl>
                                        <p:attrNameLst>
                                          <p:attrName>style.visibility</p:attrName>
                                        </p:attrNameLst>
                                      </p:cBhvr>
                                      <p:to>
                                        <p:strVal val="visible"/>
                                      </p:to>
                                    </p:set>
                                    <p:animEffect transition="in" filter="fade">
                                      <p:cBhvr>
                                        <p:cTn id="162" dur="500"/>
                                        <p:tgtEl>
                                          <p:spTgt spid="34">
                                            <p:txEl>
                                              <p:pRg st="6" end="6"/>
                                            </p:txEl>
                                          </p:spTgt>
                                        </p:tgtEl>
                                      </p:cBhvr>
                                    </p:animEffect>
                                  </p:childTnLst>
                                </p:cTn>
                              </p:par>
                              <p:par>
                                <p:cTn id="163" presetID="64" presetClass="path" presetSubtype="0" decel="100000" fill="hold" grpId="1" nodeType="withEffect">
                                  <p:stCondLst>
                                    <p:cond delay="0"/>
                                  </p:stCondLst>
                                  <p:childTnLst>
                                    <p:animMotion origin="layout" path="M -2.70833E-6 0.10023 L -2.70833E-6 2.22222E-6 " pathEditMode="relative" rAng="0" ptsTypes="AA">
                                      <p:cBhvr>
                                        <p:cTn id="164" dur="750" fill="hold"/>
                                        <p:tgtEl>
                                          <p:spTgt spid="34">
                                            <p:txEl>
                                              <p:pRg st="0" end="0"/>
                                            </p:txEl>
                                          </p:spTgt>
                                        </p:tgtEl>
                                        <p:attrNameLst>
                                          <p:attrName>ppt_x</p:attrName>
                                          <p:attrName>ppt_y</p:attrName>
                                        </p:attrNameLst>
                                      </p:cBhvr>
                                      <p:rCtr x="0" y="-6736"/>
                                    </p:animMotion>
                                  </p:childTnLst>
                                </p:cTn>
                              </p:par>
                              <p:par>
                                <p:cTn id="165" presetID="64" presetClass="path" presetSubtype="0" decel="100000" fill="hold" grpId="1" nodeType="withEffect">
                                  <p:stCondLst>
                                    <p:cond delay="0"/>
                                  </p:stCondLst>
                                  <p:childTnLst>
                                    <p:animMotion origin="layout" path="M -2.70833E-6 0.10023 L -2.70833E-6 2.22222E-6 " pathEditMode="relative" rAng="0" ptsTypes="AA">
                                      <p:cBhvr>
                                        <p:cTn id="166" dur="750" fill="hold"/>
                                        <p:tgtEl>
                                          <p:spTgt spid="34">
                                            <p:txEl>
                                              <p:pRg st="1" end="1"/>
                                            </p:txEl>
                                          </p:spTgt>
                                        </p:tgtEl>
                                        <p:attrNameLst>
                                          <p:attrName>ppt_x</p:attrName>
                                          <p:attrName>ppt_y</p:attrName>
                                        </p:attrNameLst>
                                      </p:cBhvr>
                                      <p:rCtr x="0" y="-6736"/>
                                    </p:animMotion>
                                  </p:childTnLst>
                                </p:cTn>
                              </p:par>
                              <p:par>
                                <p:cTn id="167" presetID="64" presetClass="path" presetSubtype="0" decel="100000" fill="hold" grpId="1" nodeType="withEffect">
                                  <p:stCondLst>
                                    <p:cond delay="0"/>
                                  </p:stCondLst>
                                  <p:childTnLst>
                                    <p:animMotion origin="layout" path="M -2.70833E-6 0.10023 L -2.70833E-6 2.22222E-6 " pathEditMode="relative" rAng="0" ptsTypes="AA">
                                      <p:cBhvr>
                                        <p:cTn id="168" dur="750" fill="hold"/>
                                        <p:tgtEl>
                                          <p:spTgt spid="34">
                                            <p:txEl>
                                              <p:pRg st="2" end="2"/>
                                            </p:txEl>
                                          </p:spTgt>
                                        </p:tgtEl>
                                        <p:attrNameLst>
                                          <p:attrName>ppt_x</p:attrName>
                                          <p:attrName>ppt_y</p:attrName>
                                        </p:attrNameLst>
                                      </p:cBhvr>
                                      <p:rCtr x="0" y="-6736"/>
                                    </p:animMotion>
                                  </p:childTnLst>
                                </p:cTn>
                              </p:par>
                              <p:par>
                                <p:cTn id="169" presetID="64" presetClass="path" presetSubtype="0" decel="100000" fill="hold" grpId="1" nodeType="withEffect">
                                  <p:stCondLst>
                                    <p:cond delay="0"/>
                                  </p:stCondLst>
                                  <p:childTnLst>
                                    <p:animMotion origin="layout" path="M -2.70833E-6 0.10023 L -2.70833E-6 2.22222E-6 " pathEditMode="relative" rAng="0" ptsTypes="AA">
                                      <p:cBhvr>
                                        <p:cTn id="170" dur="750" fill="hold"/>
                                        <p:tgtEl>
                                          <p:spTgt spid="34">
                                            <p:txEl>
                                              <p:pRg st="3" end="3"/>
                                            </p:txEl>
                                          </p:spTgt>
                                        </p:tgtEl>
                                        <p:attrNameLst>
                                          <p:attrName>ppt_x</p:attrName>
                                          <p:attrName>ppt_y</p:attrName>
                                        </p:attrNameLst>
                                      </p:cBhvr>
                                      <p:rCtr x="0" y="-6736"/>
                                    </p:animMotion>
                                  </p:childTnLst>
                                </p:cTn>
                              </p:par>
                              <p:par>
                                <p:cTn id="171" presetID="64" presetClass="path" presetSubtype="0" decel="100000" fill="hold" grpId="1" nodeType="withEffect">
                                  <p:stCondLst>
                                    <p:cond delay="0"/>
                                  </p:stCondLst>
                                  <p:childTnLst>
                                    <p:animMotion origin="layout" path="M -2.70833E-6 0.10023 L -2.70833E-6 2.22222E-6 " pathEditMode="relative" rAng="0" ptsTypes="AA">
                                      <p:cBhvr>
                                        <p:cTn id="172" dur="750" fill="hold"/>
                                        <p:tgtEl>
                                          <p:spTgt spid="34">
                                            <p:txEl>
                                              <p:pRg st="4" end="4"/>
                                            </p:txEl>
                                          </p:spTgt>
                                        </p:tgtEl>
                                        <p:attrNameLst>
                                          <p:attrName>ppt_x</p:attrName>
                                          <p:attrName>ppt_y</p:attrName>
                                        </p:attrNameLst>
                                      </p:cBhvr>
                                      <p:rCtr x="0" y="-6736"/>
                                    </p:animMotion>
                                  </p:childTnLst>
                                </p:cTn>
                              </p:par>
                              <p:par>
                                <p:cTn id="173" presetID="64" presetClass="path" presetSubtype="0" decel="100000" fill="hold" grpId="1" nodeType="withEffect">
                                  <p:stCondLst>
                                    <p:cond delay="0"/>
                                  </p:stCondLst>
                                  <p:childTnLst>
                                    <p:animMotion origin="layout" path="M -2.70833E-6 0.10023 L -2.70833E-6 2.22222E-6 " pathEditMode="relative" rAng="0" ptsTypes="AA">
                                      <p:cBhvr>
                                        <p:cTn id="174" dur="750" fill="hold"/>
                                        <p:tgtEl>
                                          <p:spTgt spid="34">
                                            <p:txEl>
                                              <p:pRg st="5" end="5"/>
                                            </p:txEl>
                                          </p:spTgt>
                                        </p:tgtEl>
                                        <p:attrNameLst>
                                          <p:attrName>ppt_x</p:attrName>
                                          <p:attrName>ppt_y</p:attrName>
                                        </p:attrNameLst>
                                      </p:cBhvr>
                                      <p:rCtr x="0" y="-6736"/>
                                    </p:animMotion>
                                  </p:childTnLst>
                                </p:cTn>
                              </p:par>
                              <p:par>
                                <p:cTn id="175" presetID="64" presetClass="path" presetSubtype="0" decel="100000" fill="hold" grpId="1" nodeType="withEffect">
                                  <p:stCondLst>
                                    <p:cond delay="0"/>
                                  </p:stCondLst>
                                  <p:childTnLst>
                                    <p:animMotion origin="layout" path="M -2.70833E-6 0.10023 L -2.70833E-6 2.22222E-6 " pathEditMode="relative" rAng="0" ptsTypes="AA">
                                      <p:cBhvr>
                                        <p:cTn id="176" dur="750" fill="hold"/>
                                        <p:tgtEl>
                                          <p:spTgt spid="34">
                                            <p:txEl>
                                              <p:pRg st="6" end="6"/>
                                            </p:txEl>
                                          </p:spTgt>
                                        </p:tgtEl>
                                        <p:attrNameLst>
                                          <p:attrName>ppt_x</p:attrName>
                                          <p:attrName>ppt_y</p:attrName>
                                        </p:attrNameLst>
                                      </p:cBhvr>
                                      <p:rCtr x="0" y="-6736"/>
                                    </p:animMotion>
                                  </p:childTnLst>
                                </p:cTn>
                              </p:par>
                            </p:childTnLst>
                          </p:cTn>
                        </p:par>
                        <p:par>
                          <p:cTn id="177" fill="hold">
                            <p:stCondLst>
                              <p:cond delay="3750"/>
                            </p:stCondLst>
                            <p:childTnLst>
                              <p:par>
                                <p:cTn id="178" presetID="10" presetClass="entr" presetSubtype="0" fill="hold" nodeType="afterEffect">
                                  <p:stCondLst>
                                    <p:cond delay="0"/>
                                  </p:stCondLst>
                                  <p:childTnLst>
                                    <p:set>
                                      <p:cBhvr>
                                        <p:cTn id="179" dur="1" fill="hold">
                                          <p:stCondLst>
                                            <p:cond delay="0"/>
                                          </p:stCondLst>
                                        </p:cTn>
                                        <p:tgtEl>
                                          <p:spTgt spid="10"/>
                                        </p:tgtEl>
                                        <p:attrNameLst>
                                          <p:attrName>style.visibility</p:attrName>
                                        </p:attrNameLst>
                                      </p:cBhvr>
                                      <p:to>
                                        <p:strVal val="visible"/>
                                      </p:to>
                                    </p:set>
                                    <p:animEffect transition="in" filter="fade">
                                      <p:cBhvr>
                                        <p:cTn id="180" dur="500"/>
                                        <p:tgtEl>
                                          <p:spTgt spid="10"/>
                                        </p:tgtEl>
                                      </p:cBhvr>
                                    </p:animEffect>
                                  </p:childTnLst>
                                </p:cTn>
                              </p:par>
                              <p:par>
                                <p:cTn id="181" presetID="64" presetClass="path" presetSubtype="0" decel="100000" fill="hold" nodeType="withEffect">
                                  <p:stCondLst>
                                    <p:cond delay="0"/>
                                  </p:stCondLst>
                                  <p:childTnLst>
                                    <p:animMotion origin="layout" path="M -2.70833E-6 0.10023 L -2.70833E-6 2.22222E-6 " pathEditMode="relative" rAng="0" ptsTypes="AA">
                                      <p:cBhvr>
                                        <p:cTn id="182" dur="750" fill="hold"/>
                                        <p:tgtEl>
                                          <p:spTgt spid="10"/>
                                        </p:tgtEl>
                                        <p:attrNameLst>
                                          <p:attrName>ppt_x</p:attrName>
                                          <p:attrName>ppt_y</p:attrName>
                                        </p:attrNameLst>
                                      </p:cBhvr>
                                      <p:rCtr x="0" y="-6736"/>
                                    </p:animMotion>
                                  </p:childTnLst>
                                </p:cTn>
                              </p:par>
                              <p:par>
                                <p:cTn id="183" presetID="10" presetClass="entr" presetSubtype="0" fill="hold" grpId="0" nodeType="withEffect">
                                  <p:stCondLst>
                                    <p:cond delay="0"/>
                                  </p:stCondLst>
                                  <p:childTnLst>
                                    <p:set>
                                      <p:cBhvr>
                                        <p:cTn id="184" dur="1" fill="hold">
                                          <p:stCondLst>
                                            <p:cond delay="0"/>
                                          </p:stCondLst>
                                        </p:cTn>
                                        <p:tgtEl>
                                          <p:spTgt spid="31">
                                            <p:txEl>
                                              <p:pRg st="0" end="0"/>
                                            </p:txEl>
                                          </p:spTgt>
                                        </p:tgtEl>
                                        <p:attrNameLst>
                                          <p:attrName>style.visibility</p:attrName>
                                        </p:attrNameLst>
                                      </p:cBhvr>
                                      <p:to>
                                        <p:strVal val="visible"/>
                                      </p:to>
                                    </p:set>
                                    <p:animEffect transition="in" filter="fade">
                                      <p:cBhvr>
                                        <p:cTn id="185" dur="500"/>
                                        <p:tgtEl>
                                          <p:spTgt spid="31">
                                            <p:txEl>
                                              <p:pRg st="0" end="0"/>
                                            </p:txEl>
                                          </p:spTgt>
                                        </p:tgtEl>
                                      </p:cBhvr>
                                    </p:animEffect>
                                  </p:childTnLst>
                                </p:cTn>
                              </p:par>
                              <p:par>
                                <p:cTn id="186" presetID="64" presetClass="path" presetSubtype="0" decel="100000" fill="hold" grpId="1" nodeType="withEffect">
                                  <p:stCondLst>
                                    <p:cond delay="0"/>
                                  </p:stCondLst>
                                  <p:childTnLst>
                                    <p:animMotion origin="layout" path="M -2.70833E-6 0.10023 L -2.70833E-6 2.22222E-6 " pathEditMode="relative" rAng="0" ptsTypes="AA">
                                      <p:cBhvr>
                                        <p:cTn id="187" dur="750" fill="hold"/>
                                        <p:tgtEl>
                                          <p:spTgt spid="31">
                                            <p:txEl>
                                              <p:pRg st="0" end="0"/>
                                            </p:txEl>
                                          </p:spTgt>
                                        </p:tgtEl>
                                        <p:attrNameLst>
                                          <p:attrName>ppt_x</p:attrName>
                                          <p:attrName>ppt_y</p:attrName>
                                        </p:attrNameLst>
                                      </p:cBhvr>
                                      <p:rCtr x="0" y="-6736"/>
                                    </p:animMotion>
                                  </p:childTnLst>
                                </p:cTn>
                              </p:par>
                              <p:par>
                                <p:cTn id="188" presetID="10" presetClass="entr" presetSubtype="0" fill="hold" grpId="0" nodeType="withEffect">
                                  <p:stCondLst>
                                    <p:cond delay="0"/>
                                  </p:stCondLst>
                                  <p:childTnLst>
                                    <p:set>
                                      <p:cBhvr>
                                        <p:cTn id="189" dur="1" fill="hold">
                                          <p:stCondLst>
                                            <p:cond delay="0"/>
                                          </p:stCondLst>
                                        </p:cTn>
                                        <p:tgtEl>
                                          <p:spTgt spid="35">
                                            <p:txEl>
                                              <p:pRg st="0" end="0"/>
                                            </p:txEl>
                                          </p:spTgt>
                                        </p:tgtEl>
                                        <p:attrNameLst>
                                          <p:attrName>style.visibility</p:attrName>
                                        </p:attrNameLst>
                                      </p:cBhvr>
                                      <p:to>
                                        <p:strVal val="visible"/>
                                      </p:to>
                                    </p:set>
                                    <p:animEffect transition="in" filter="fade">
                                      <p:cBhvr>
                                        <p:cTn id="190" dur="500"/>
                                        <p:tgtEl>
                                          <p:spTgt spid="35">
                                            <p:txEl>
                                              <p:pRg st="0" end="0"/>
                                            </p:txEl>
                                          </p:spTgt>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35">
                                            <p:txEl>
                                              <p:pRg st="1" end="1"/>
                                            </p:txEl>
                                          </p:spTgt>
                                        </p:tgtEl>
                                        <p:attrNameLst>
                                          <p:attrName>style.visibility</p:attrName>
                                        </p:attrNameLst>
                                      </p:cBhvr>
                                      <p:to>
                                        <p:strVal val="visible"/>
                                      </p:to>
                                    </p:set>
                                    <p:animEffect transition="in" filter="fade">
                                      <p:cBhvr>
                                        <p:cTn id="193" dur="500"/>
                                        <p:tgtEl>
                                          <p:spTgt spid="35">
                                            <p:txEl>
                                              <p:pRg st="1" end="1"/>
                                            </p:txEl>
                                          </p:spTgt>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35">
                                            <p:txEl>
                                              <p:pRg st="2" end="2"/>
                                            </p:txEl>
                                          </p:spTgt>
                                        </p:tgtEl>
                                        <p:attrNameLst>
                                          <p:attrName>style.visibility</p:attrName>
                                        </p:attrNameLst>
                                      </p:cBhvr>
                                      <p:to>
                                        <p:strVal val="visible"/>
                                      </p:to>
                                    </p:set>
                                    <p:animEffect transition="in" filter="fade">
                                      <p:cBhvr>
                                        <p:cTn id="196" dur="500"/>
                                        <p:tgtEl>
                                          <p:spTgt spid="35">
                                            <p:txEl>
                                              <p:pRg st="2" end="2"/>
                                            </p:txEl>
                                          </p:spTgt>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35">
                                            <p:txEl>
                                              <p:pRg st="3" end="3"/>
                                            </p:txEl>
                                          </p:spTgt>
                                        </p:tgtEl>
                                        <p:attrNameLst>
                                          <p:attrName>style.visibility</p:attrName>
                                        </p:attrNameLst>
                                      </p:cBhvr>
                                      <p:to>
                                        <p:strVal val="visible"/>
                                      </p:to>
                                    </p:set>
                                    <p:animEffect transition="in" filter="fade">
                                      <p:cBhvr>
                                        <p:cTn id="199" dur="500"/>
                                        <p:tgtEl>
                                          <p:spTgt spid="35">
                                            <p:txEl>
                                              <p:pRg st="3" end="3"/>
                                            </p:txEl>
                                          </p:spTgt>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35">
                                            <p:txEl>
                                              <p:pRg st="4" end="4"/>
                                            </p:txEl>
                                          </p:spTgt>
                                        </p:tgtEl>
                                        <p:attrNameLst>
                                          <p:attrName>style.visibility</p:attrName>
                                        </p:attrNameLst>
                                      </p:cBhvr>
                                      <p:to>
                                        <p:strVal val="visible"/>
                                      </p:to>
                                    </p:set>
                                    <p:animEffect transition="in" filter="fade">
                                      <p:cBhvr>
                                        <p:cTn id="202" dur="500"/>
                                        <p:tgtEl>
                                          <p:spTgt spid="35">
                                            <p:txEl>
                                              <p:pRg st="4" end="4"/>
                                            </p:txEl>
                                          </p:spTgt>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35">
                                            <p:txEl>
                                              <p:pRg st="5" end="5"/>
                                            </p:txEl>
                                          </p:spTgt>
                                        </p:tgtEl>
                                        <p:attrNameLst>
                                          <p:attrName>style.visibility</p:attrName>
                                        </p:attrNameLst>
                                      </p:cBhvr>
                                      <p:to>
                                        <p:strVal val="visible"/>
                                      </p:to>
                                    </p:set>
                                    <p:animEffect transition="in" filter="fade">
                                      <p:cBhvr>
                                        <p:cTn id="205" dur="500"/>
                                        <p:tgtEl>
                                          <p:spTgt spid="35">
                                            <p:txEl>
                                              <p:pRg st="5" end="5"/>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35">
                                            <p:txEl>
                                              <p:pRg st="6" end="6"/>
                                            </p:txEl>
                                          </p:spTgt>
                                        </p:tgtEl>
                                        <p:attrNameLst>
                                          <p:attrName>style.visibility</p:attrName>
                                        </p:attrNameLst>
                                      </p:cBhvr>
                                      <p:to>
                                        <p:strVal val="visible"/>
                                      </p:to>
                                    </p:set>
                                    <p:animEffect transition="in" filter="fade">
                                      <p:cBhvr>
                                        <p:cTn id="208" dur="500"/>
                                        <p:tgtEl>
                                          <p:spTgt spid="35">
                                            <p:txEl>
                                              <p:pRg st="6" end="6"/>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35">
                                            <p:txEl>
                                              <p:pRg st="7" end="7"/>
                                            </p:txEl>
                                          </p:spTgt>
                                        </p:tgtEl>
                                        <p:attrNameLst>
                                          <p:attrName>style.visibility</p:attrName>
                                        </p:attrNameLst>
                                      </p:cBhvr>
                                      <p:to>
                                        <p:strVal val="visible"/>
                                      </p:to>
                                    </p:set>
                                    <p:animEffect transition="in" filter="fade">
                                      <p:cBhvr>
                                        <p:cTn id="211" dur="500"/>
                                        <p:tgtEl>
                                          <p:spTgt spid="35">
                                            <p:txEl>
                                              <p:pRg st="7" end="7"/>
                                            </p:txEl>
                                          </p:spTgt>
                                        </p:tgtEl>
                                      </p:cBhvr>
                                    </p:animEffect>
                                  </p:childTnLst>
                                </p:cTn>
                              </p:par>
                              <p:par>
                                <p:cTn id="212" presetID="64" presetClass="path" presetSubtype="0" decel="100000" fill="hold" grpId="1" nodeType="withEffect">
                                  <p:stCondLst>
                                    <p:cond delay="0"/>
                                  </p:stCondLst>
                                  <p:childTnLst>
                                    <p:animMotion origin="layout" path="M -2.70833E-6 0.10023 L -2.70833E-6 2.22222E-6 " pathEditMode="relative" rAng="0" ptsTypes="AA">
                                      <p:cBhvr>
                                        <p:cTn id="213" dur="750" fill="hold"/>
                                        <p:tgtEl>
                                          <p:spTgt spid="35">
                                            <p:txEl>
                                              <p:pRg st="0" end="0"/>
                                            </p:txEl>
                                          </p:spTgt>
                                        </p:tgtEl>
                                        <p:attrNameLst>
                                          <p:attrName>ppt_x</p:attrName>
                                          <p:attrName>ppt_y</p:attrName>
                                        </p:attrNameLst>
                                      </p:cBhvr>
                                      <p:rCtr x="0" y="-6736"/>
                                    </p:animMotion>
                                  </p:childTnLst>
                                </p:cTn>
                              </p:par>
                              <p:par>
                                <p:cTn id="214" presetID="64" presetClass="path" presetSubtype="0" decel="100000" fill="hold" grpId="1" nodeType="withEffect">
                                  <p:stCondLst>
                                    <p:cond delay="0"/>
                                  </p:stCondLst>
                                  <p:childTnLst>
                                    <p:animMotion origin="layout" path="M -2.70833E-6 0.10023 L -2.70833E-6 2.22222E-6 " pathEditMode="relative" rAng="0" ptsTypes="AA">
                                      <p:cBhvr>
                                        <p:cTn id="215" dur="750" fill="hold"/>
                                        <p:tgtEl>
                                          <p:spTgt spid="35">
                                            <p:txEl>
                                              <p:pRg st="1" end="1"/>
                                            </p:txEl>
                                          </p:spTgt>
                                        </p:tgtEl>
                                        <p:attrNameLst>
                                          <p:attrName>ppt_x</p:attrName>
                                          <p:attrName>ppt_y</p:attrName>
                                        </p:attrNameLst>
                                      </p:cBhvr>
                                      <p:rCtr x="0" y="-6736"/>
                                    </p:animMotion>
                                  </p:childTnLst>
                                </p:cTn>
                              </p:par>
                              <p:par>
                                <p:cTn id="216" presetID="64" presetClass="path" presetSubtype="0" decel="100000" fill="hold" grpId="1" nodeType="withEffect">
                                  <p:stCondLst>
                                    <p:cond delay="0"/>
                                  </p:stCondLst>
                                  <p:childTnLst>
                                    <p:animMotion origin="layout" path="M -2.70833E-6 0.10023 L -2.70833E-6 2.22222E-6 " pathEditMode="relative" rAng="0" ptsTypes="AA">
                                      <p:cBhvr>
                                        <p:cTn id="217" dur="750" fill="hold"/>
                                        <p:tgtEl>
                                          <p:spTgt spid="35">
                                            <p:txEl>
                                              <p:pRg st="2" end="2"/>
                                            </p:txEl>
                                          </p:spTgt>
                                        </p:tgtEl>
                                        <p:attrNameLst>
                                          <p:attrName>ppt_x</p:attrName>
                                          <p:attrName>ppt_y</p:attrName>
                                        </p:attrNameLst>
                                      </p:cBhvr>
                                      <p:rCtr x="0" y="-6736"/>
                                    </p:animMotion>
                                  </p:childTnLst>
                                </p:cTn>
                              </p:par>
                              <p:par>
                                <p:cTn id="218" presetID="64" presetClass="path" presetSubtype="0" decel="100000" fill="hold" grpId="1" nodeType="withEffect">
                                  <p:stCondLst>
                                    <p:cond delay="0"/>
                                  </p:stCondLst>
                                  <p:childTnLst>
                                    <p:animMotion origin="layout" path="M -2.70833E-6 0.10023 L -2.70833E-6 2.22222E-6 " pathEditMode="relative" rAng="0" ptsTypes="AA">
                                      <p:cBhvr>
                                        <p:cTn id="219" dur="750" fill="hold"/>
                                        <p:tgtEl>
                                          <p:spTgt spid="35">
                                            <p:txEl>
                                              <p:pRg st="3" end="3"/>
                                            </p:txEl>
                                          </p:spTgt>
                                        </p:tgtEl>
                                        <p:attrNameLst>
                                          <p:attrName>ppt_x</p:attrName>
                                          <p:attrName>ppt_y</p:attrName>
                                        </p:attrNameLst>
                                      </p:cBhvr>
                                      <p:rCtr x="0" y="-6736"/>
                                    </p:animMotion>
                                  </p:childTnLst>
                                </p:cTn>
                              </p:par>
                              <p:par>
                                <p:cTn id="220" presetID="64" presetClass="path" presetSubtype="0" decel="100000" fill="hold" grpId="1" nodeType="withEffect">
                                  <p:stCondLst>
                                    <p:cond delay="0"/>
                                  </p:stCondLst>
                                  <p:childTnLst>
                                    <p:animMotion origin="layout" path="M -2.70833E-6 0.10023 L -2.70833E-6 2.22222E-6 " pathEditMode="relative" rAng="0" ptsTypes="AA">
                                      <p:cBhvr>
                                        <p:cTn id="221" dur="750" fill="hold"/>
                                        <p:tgtEl>
                                          <p:spTgt spid="35">
                                            <p:txEl>
                                              <p:pRg st="4" end="4"/>
                                            </p:txEl>
                                          </p:spTgt>
                                        </p:tgtEl>
                                        <p:attrNameLst>
                                          <p:attrName>ppt_x</p:attrName>
                                          <p:attrName>ppt_y</p:attrName>
                                        </p:attrNameLst>
                                      </p:cBhvr>
                                      <p:rCtr x="0" y="-6736"/>
                                    </p:animMotion>
                                  </p:childTnLst>
                                </p:cTn>
                              </p:par>
                              <p:par>
                                <p:cTn id="222" presetID="64" presetClass="path" presetSubtype="0" decel="100000" fill="hold" grpId="1" nodeType="withEffect">
                                  <p:stCondLst>
                                    <p:cond delay="0"/>
                                  </p:stCondLst>
                                  <p:childTnLst>
                                    <p:animMotion origin="layout" path="M -2.70833E-6 0.10023 L -2.70833E-6 2.22222E-6 " pathEditMode="relative" rAng="0" ptsTypes="AA">
                                      <p:cBhvr>
                                        <p:cTn id="223" dur="750" fill="hold"/>
                                        <p:tgtEl>
                                          <p:spTgt spid="35">
                                            <p:txEl>
                                              <p:pRg st="5" end="5"/>
                                            </p:txEl>
                                          </p:spTgt>
                                        </p:tgtEl>
                                        <p:attrNameLst>
                                          <p:attrName>ppt_x</p:attrName>
                                          <p:attrName>ppt_y</p:attrName>
                                        </p:attrNameLst>
                                      </p:cBhvr>
                                      <p:rCtr x="0" y="-6736"/>
                                    </p:animMotion>
                                  </p:childTnLst>
                                </p:cTn>
                              </p:par>
                              <p:par>
                                <p:cTn id="224" presetID="64" presetClass="path" presetSubtype="0" decel="100000" fill="hold" grpId="1" nodeType="withEffect">
                                  <p:stCondLst>
                                    <p:cond delay="0"/>
                                  </p:stCondLst>
                                  <p:childTnLst>
                                    <p:animMotion origin="layout" path="M -2.70833E-6 0.10023 L -2.70833E-6 2.22222E-6 " pathEditMode="relative" rAng="0" ptsTypes="AA">
                                      <p:cBhvr>
                                        <p:cTn id="225" dur="750" fill="hold"/>
                                        <p:tgtEl>
                                          <p:spTgt spid="35">
                                            <p:txEl>
                                              <p:pRg st="6" end="6"/>
                                            </p:txEl>
                                          </p:spTgt>
                                        </p:tgtEl>
                                        <p:attrNameLst>
                                          <p:attrName>ppt_x</p:attrName>
                                          <p:attrName>ppt_y</p:attrName>
                                        </p:attrNameLst>
                                      </p:cBhvr>
                                      <p:rCtr x="0" y="-6736"/>
                                    </p:animMotion>
                                  </p:childTnLst>
                                </p:cTn>
                              </p:par>
                              <p:par>
                                <p:cTn id="226" presetID="64" presetClass="path" presetSubtype="0" decel="100000" fill="hold" grpId="1" nodeType="withEffect">
                                  <p:stCondLst>
                                    <p:cond delay="0"/>
                                  </p:stCondLst>
                                  <p:childTnLst>
                                    <p:animMotion origin="layout" path="M -2.70833E-6 0.10023 L -2.70833E-6 2.22222E-6 " pathEditMode="relative" rAng="0" ptsTypes="AA">
                                      <p:cBhvr>
                                        <p:cTn id="227" dur="750" fill="hold"/>
                                        <p:tgtEl>
                                          <p:spTgt spid="35">
                                            <p:txEl>
                                              <p:pRg st="7" end="7"/>
                                            </p:txEl>
                                          </p:spTgt>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8" grpId="0" animBg="1"/>
      <p:bldP spid="78" grpId="1" animBg="1"/>
      <p:bldP spid="2" grpId="0"/>
      <p:bldP spid="2" grpId="1"/>
      <p:bldP spid="6" grpId="0" build="p"/>
      <p:bldP spid="6" grpId="1" build="p"/>
      <p:bldP spid="12" grpId="0" uiExpand="1" build="p"/>
      <p:bldP spid="12" grpId="1" uiExpand="1" build="p"/>
      <p:bldP spid="11" grpId="0" build="p"/>
      <p:bldP spid="11" grpId="1" build="p"/>
      <p:bldP spid="7" grpId="0" build="p"/>
      <p:bldP spid="7" grpId="1" build="p"/>
      <p:bldP spid="27" grpId="0" build="p"/>
      <p:bldP spid="27" grpId="1" build="p"/>
      <p:bldP spid="29" grpId="0" build="p"/>
      <p:bldP spid="29" grpId="1" uiExpand="1" build="p"/>
      <p:bldP spid="14" grpId="0" build="p"/>
      <p:bldP spid="14" grpId="1" build="p"/>
      <p:bldP spid="34" grpId="0" uiExpand="1" build="p"/>
      <p:bldP spid="34" grpId="1" build="p"/>
      <p:bldP spid="31" grpId="0" build="p"/>
      <p:bldP spid="31" grpId="1" build="p"/>
      <p:bldP spid="35" grpId="0" build="p"/>
      <p:bldP spid="35" grpId="1"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3550740" cy="795089"/>
          </a:xfrm>
        </p:spPr>
        <p:txBody>
          <a:bodyPr/>
          <a:lstStyle/>
          <a:p>
            <a:r>
              <a:rPr lang="en-US" dirty="0"/>
              <a:t>Sample policies:</a:t>
            </a:r>
            <a:br>
              <a:rPr lang="en-US" dirty="0"/>
            </a:br>
            <a:r>
              <a:rPr lang="en-US" dirty="0">
                <a:solidFill>
                  <a:schemeClr val="tx2"/>
                </a:solidFill>
              </a:rPr>
              <a:t>Cost management</a:t>
            </a:r>
          </a:p>
        </p:txBody>
      </p:sp>
      <p:grpSp>
        <p:nvGrpSpPr>
          <p:cNvPr id="12" name="Graphic 32">
            <a:extLst>
              <a:ext uri="{FF2B5EF4-FFF2-40B4-BE49-F238E27FC236}">
                <a16:creationId xmlns:a16="http://schemas.microsoft.com/office/drawing/2014/main" id="{C374E1AC-9B19-402A-AA9C-F0B4A1C02A5F}"/>
              </a:ext>
              <a:ext uri="{C183D7F6-B498-43B3-948B-1728B52AA6E4}">
                <adec:decorative xmlns:adec="http://schemas.microsoft.com/office/drawing/2017/decorative" val="1"/>
              </a:ext>
            </a:extLst>
          </p:cNvPr>
          <p:cNvGrpSpPr/>
          <p:nvPr/>
        </p:nvGrpSpPr>
        <p:grpSpPr>
          <a:xfrm>
            <a:off x="10502901" y="620428"/>
            <a:ext cx="1301542" cy="1301542"/>
            <a:chOff x="747414" y="4300405"/>
            <a:chExt cx="494289" cy="494289"/>
          </a:xfrm>
        </p:grpSpPr>
        <p:sp>
          <p:nvSpPr>
            <p:cNvPr id="13" name="Freeform: Shape 12">
              <a:extLst>
                <a:ext uri="{FF2B5EF4-FFF2-40B4-BE49-F238E27FC236}">
                  <a16:creationId xmlns:a16="http://schemas.microsoft.com/office/drawing/2014/main" id="{6BD1EE73-3CCA-411D-9AE8-2F17394ADDBF}"/>
                </a:ext>
                <a:ext uri="{C183D7F6-B498-43B3-948B-1728B52AA6E4}">
                  <adec:decorative xmlns:adec="http://schemas.microsoft.com/office/drawing/2017/decorative" val="1"/>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3FF8ED8-08FD-44D7-986F-066817C692E0}"/>
                </a:ext>
                <a:ext uri="{C183D7F6-B498-43B3-948B-1728B52AA6E4}">
                  <adec:decorative xmlns:adec="http://schemas.microsoft.com/office/drawing/2017/decorative" val="1"/>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D3A2131D-7C4E-4D11-86E0-E4921F0FEA70}"/>
                </a:ext>
                <a:ext uri="{C183D7F6-B498-43B3-948B-1728B52AA6E4}">
                  <adec:decorative xmlns:adec="http://schemas.microsoft.com/office/drawing/2017/decorative" val="1"/>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6F08D707-C9B8-451D-AE01-DE1C300D4C0D}"/>
                </a:ext>
                <a:ext uri="{C183D7F6-B498-43B3-948B-1728B52AA6E4}">
                  <adec:decorative xmlns:adec="http://schemas.microsoft.com/office/drawing/2017/decorative" val="1"/>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F29FEB6-9053-4F8C-94E6-124558DE86A1}"/>
                </a:ext>
                <a:ext uri="{C183D7F6-B498-43B3-948B-1728B52AA6E4}">
                  <adec:decorative xmlns:adec="http://schemas.microsoft.com/office/drawing/2017/decorative" val="1"/>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 name="Text Placeholder 3">
            <a:extLst>
              <a:ext uri="{FF2B5EF4-FFF2-40B4-BE49-F238E27FC236}">
                <a16:creationId xmlns:a16="http://schemas.microsoft.com/office/drawing/2014/main" id="{299A8732-4491-441E-8533-589ADE2CA140}"/>
              </a:ext>
            </a:extLst>
          </p:cNvPr>
          <p:cNvSpPr>
            <a:spLocks noGrp="1"/>
          </p:cNvSpPr>
          <p:nvPr>
            <p:ph type="body" sz="quarter" idx="4294967295"/>
          </p:nvPr>
        </p:nvSpPr>
        <p:spPr>
          <a:xfrm>
            <a:off x="455995" y="1922586"/>
            <a:ext cx="11154758" cy="2514471"/>
          </a:xfrm>
        </p:spPr>
        <p:txBody>
          <a:bodyPr/>
          <a:lstStyle/>
          <a:p>
            <a:pPr marL="285750" indent="-285750">
              <a:spcAft>
                <a:spcPts val="600"/>
              </a:spcAft>
              <a:buFont typeface="Arial" panose="020B0604020202020204" pitchFamily="34" charset="0"/>
              <a:buChar char="•"/>
            </a:pPr>
            <a:r>
              <a:rPr lang="en-US" sz="1800" dirty="0">
                <a:latin typeface="+mn-lt"/>
              </a:rPr>
              <a:t>Modify </a:t>
            </a:r>
            <a:r>
              <a:rPr lang="en-US" sz="1800" dirty="0" err="1">
                <a:latin typeface="+mn-lt"/>
              </a:rPr>
              <a:t>CostCenter</a:t>
            </a:r>
            <a:r>
              <a:rPr lang="en-US" sz="1800" dirty="0">
                <a:latin typeface="+mn-lt"/>
              </a:rPr>
              <a:t> Tag &amp; its value from Resource Group</a:t>
            </a:r>
          </a:p>
          <a:p>
            <a:pPr marL="285750" indent="-285750">
              <a:spcAft>
                <a:spcPts val="600"/>
              </a:spcAft>
              <a:buFont typeface="Arial" panose="020B0604020202020204" pitchFamily="34" charset="0"/>
              <a:buChar char="•"/>
            </a:pPr>
            <a:r>
              <a:rPr lang="en-US" sz="1800" dirty="0">
                <a:latin typeface="+mn-lt"/>
              </a:rPr>
              <a:t>Modify </a:t>
            </a:r>
            <a:r>
              <a:rPr lang="en-US" sz="1800" dirty="0" err="1">
                <a:latin typeface="+mn-lt"/>
              </a:rPr>
              <a:t>CostCenter</a:t>
            </a:r>
            <a:r>
              <a:rPr lang="en-US" sz="1800" dirty="0">
                <a:latin typeface="+mn-lt"/>
              </a:rPr>
              <a:t> Tag to Resource Groups</a:t>
            </a:r>
          </a:p>
          <a:p>
            <a:pPr marL="285750" indent="-285750">
              <a:spcAft>
                <a:spcPts val="600"/>
              </a:spcAft>
              <a:buFont typeface="Arial" panose="020B0604020202020204" pitchFamily="34" charset="0"/>
              <a:buChar char="•"/>
            </a:pPr>
            <a:r>
              <a:rPr lang="en-US" sz="1800" dirty="0">
                <a:latin typeface="+mn-lt"/>
              </a:rPr>
              <a:t>For tracking purposes, all assets must be assigned to an application owner </a:t>
            </a:r>
            <a:br>
              <a:rPr lang="en-US" sz="1800" dirty="0">
                <a:latin typeface="+mn-lt"/>
              </a:rPr>
            </a:br>
            <a:r>
              <a:rPr lang="en-US" sz="1800" dirty="0">
                <a:latin typeface="+mn-lt"/>
              </a:rPr>
              <a:t>within one of the core business functions.</a:t>
            </a:r>
          </a:p>
          <a:p>
            <a:pPr marL="285750" indent="-285750">
              <a:spcAft>
                <a:spcPts val="600"/>
              </a:spcAft>
              <a:buFont typeface="Arial" panose="020B0604020202020204" pitchFamily="34" charset="0"/>
              <a:buChar char="•"/>
            </a:pPr>
            <a:r>
              <a:rPr lang="en-US" sz="1800" dirty="0">
                <a:latin typeface="+mn-lt"/>
              </a:rPr>
              <a:t>When cost concerns arise, additional governance requirements will be established with the finance team.</a:t>
            </a:r>
          </a:p>
          <a:p>
            <a:pPr marL="285750" indent="-285750">
              <a:spcAft>
                <a:spcPts val="600"/>
              </a:spcAft>
              <a:buFont typeface="Arial" panose="020B0604020202020204" pitchFamily="34" charset="0"/>
              <a:buChar char="•"/>
            </a:pPr>
            <a:r>
              <a:rPr lang="en-US" sz="1800" dirty="0">
                <a:latin typeface="+mn-lt"/>
              </a:rPr>
              <a:t>Allowed Azure Region for Resources and Resource Groups​</a:t>
            </a:r>
          </a:p>
          <a:p>
            <a:pPr marL="285750" indent="-285750">
              <a:spcAft>
                <a:spcPts val="600"/>
              </a:spcAft>
              <a:buFont typeface="Arial" panose="020B0604020202020204" pitchFamily="34" charset="0"/>
              <a:buChar char="•"/>
            </a:pPr>
            <a:r>
              <a:rPr lang="en-US" sz="1800" dirty="0">
                <a:latin typeface="+mn-lt"/>
              </a:rPr>
              <a:t>Allowed Azure VM SKUs</a:t>
            </a:r>
          </a:p>
        </p:txBody>
      </p:sp>
    </p:spTree>
    <p:extLst>
      <p:ext uri="{BB962C8B-B14F-4D97-AF65-F5344CB8AC3E}">
        <p14:creationId xmlns:p14="http://schemas.microsoft.com/office/powerpoint/2010/main" val="187628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2725355" cy="795089"/>
          </a:xfrm>
        </p:spPr>
        <p:txBody>
          <a:bodyPr/>
          <a:lstStyle/>
          <a:p>
            <a:r>
              <a:rPr lang="en-US" dirty="0"/>
              <a:t>Sample policies: </a:t>
            </a:r>
            <a:r>
              <a:rPr lang="en-US" dirty="0">
                <a:solidFill>
                  <a:schemeClr val="tx2"/>
                </a:solidFill>
              </a:rPr>
              <a:t>Security baseline</a:t>
            </a:r>
            <a:endParaRPr lang="en-US" dirty="0"/>
          </a:p>
        </p:txBody>
      </p:sp>
      <p:grpSp>
        <p:nvGrpSpPr>
          <p:cNvPr id="6" name="Group 5">
            <a:extLst>
              <a:ext uri="{FF2B5EF4-FFF2-40B4-BE49-F238E27FC236}">
                <a16:creationId xmlns:a16="http://schemas.microsoft.com/office/drawing/2014/main" id="{081E8E08-24BD-43CC-8DFF-B609BDA90D75}"/>
              </a:ext>
              <a:ext uri="{C183D7F6-B498-43B3-948B-1728B52AA6E4}">
                <adec:decorative xmlns:adec="http://schemas.microsoft.com/office/drawing/2017/decorative" val="1"/>
              </a:ext>
            </a:extLst>
          </p:cNvPr>
          <p:cNvGrpSpPr/>
          <p:nvPr/>
        </p:nvGrpSpPr>
        <p:grpSpPr>
          <a:xfrm>
            <a:off x="10642601" y="691760"/>
            <a:ext cx="1038710" cy="1244041"/>
            <a:chOff x="3102115" y="3813045"/>
            <a:chExt cx="402957" cy="482498"/>
          </a:xfrm>
        </p:grpSpPr>
        <p:sp>
          <p:nvSpPr>
            <p:cNvPr id="7" name="Rectangle: Top Corners Rounded 6">
              <a:extLst>
                <a:ext uri="{FF2B5EF4-FFF2-40B4-BE49-F238E27FC236}">
                  <a16:creationId xmlns:a16="http://schemas.microsoft.com/office/drawing/2014/main" id="{83E2DDE9-C4E3-4D91-90C0-F89FD93A6B49}"/>
                </a:ext>
                <a:ext uri="{C183D7F6-B498-43B3-948B-1728B52AA6E4}">
                  <adec:decorative xmlns:adec="http://schemas.microsoft.com/office/drawing/2017/decorative" val="1"/>
                </a:ext>
              </a:extLst>
            </p:cNvPr>
            <p:cNvSpPr/>
            <p:nvPr/>
          </p:nvSpPr>
          <p:spPr bwMode="auto">
            <a:xfrm>
              <a:off x="3183649" y="3813045"/>
              <a:ext cx="239888" cy="278892"/>
            </a:xfrm>
            <a:prstGeom prst="round2SameRect">
              <a:avLst>
                <a:gd name="adj1" fmla="val 50000"/>
                <a:gd name="adj2" fmla="val 0"/>
              </a:avLst>
            </a:prstGeom>
            <a:noFill/>
            <a:ln w="1079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E487DBF2-23D5-4EB4-9218-5F27059D58AF}"/>
                </a:ext>
                <a:ext uri="{C183D7F6-B498-43B3-948B-1728B52AA6E4}">
                  <adec:decorative xmlns:adec="http://schemas.microsoft.com/office/drawing/2017/decorative" val="1"/>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aphic 35">
              <a:extLst>
                <a:ext uri="{FF2B5EF4-FFF2-40B4-BE49-F238E27FC236}">
                  <a16:creationId xmlns:a16="http://schemas.microsoft.com/office/drawing/2014/main" id="{590A7D75-F63E-46C8-BBD6-9323149343BB}"/>
                </a:ext>
              </a:extLst>
            </p:cNvPr>
            <p:cNvGrpSpPr/>
            <p:nvPr/>
          </p:nvGrpSpPr>
          <p:grpSpPr>
            <a:xfrm>
              <a:off x="3257098" y="4078024"/>
              <a:ext cx="92990" cy="155525"/>
              <a:chOff x="3407034" y="4465249"/>
              <a:chExt cx="92990" cy="155525"/>
            </a:xfrm>
            <a:solidFill>
              <a:srgbClr val="0075C9"/>
            </a:solidFill>
          </p:grpSpPr>
          <p:sp>
            <p:nvSpPr>
              <p:cNvPr id="10" name="Freeform: Shape 9">
                <a:extLst>
                  <a:ext uri="{FF2B5EF4-FFF2-40B4-BE49-F238E27FC236}">
                    <a16:creationId xmlns:a16="http://schemas.microsoft.com/office/drawing/2014/main" id="{4826B123-3DC9-4DA7-BFBA-ABDF651F09DE}"/>
                  </a:ext>
                  <a:ext uri="{C183D7F6-B498-43B3-948B-1728B52AA6E4}">
                    <adec:decorative xmlns:adec="http://schemas.microsoft.com/office/drawing/2017/decorative" val="1"/>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5442757B-D7F9-40E6-AC89-F7EA282AB5BD}"/>
                  </a:ext>
                  <a:ext uri="{C183D7F6-B498-43B3-948B-1728B52AA6E4}">
                    <adec:decorative xmlns:adec="http://schemas.microsoft.com/office/drawing/2017/decorative" val="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4294967295"/>
          </p:nvPr>
        </p:nvSpPr>
        <p:spPr>
          <a:xfrm>
            <a:off x="455995" y="1922586"/>
            <a:ext cx="10186606" cy="3693319"/>
          </a:xfrm>
        </p:spPr>
        <p:txBody>
          <a:bodyPr/>
          <a:lstStyle/>
          <a:p>
            <a:pPr marL="285750" indent="-285750">
              <a:spcAft>
                <a:spcPts val="600"/>
              </a:spcAft>
              <a:buFont typeface="Arial" panose="020B0604020202020204" pitchFamily="34" charset="0"/>
              <a:buChar char="•"/>
            </a:pPr>
            <a:r>
              <a:rPr lang="en-US" sz="1800" dirty="0">
                <a:latin typeface="+mn-lt"/>
              </a:rPr>
              <a:t>All deployed assets must be categorized by criticality and data classification. </a:t>
            </a:r>
          </a:p>
          <a:p>
            <a:pPr marL="285750" indent="-285750">
              <a:spcAft>
                <a:spcPts val="600"/>
              </a:spcAft>
              <a:buFont typeface="Arial" panose="020B0604020202020204" pitchFamily="34" charset="0"/>
              <a:buChar char="•"/>
            </a:pPr>
            <a:r>
              <a:rPr lang="en-US" sz="1800" dirty="0">
                <a:latin typeface="+mn-lt"/>
              </a:rPr>
              <a:t>All protected data must be encrypted when at rest.</a:t>
            </a:r>
          </a:p>
          <a:p>
            <a:pPr marL="285750" indent="-285750">
              <a:spcAft>
                <a:spcPts val="600"/>
              </a:spcAft>
              <a:buFont typeface="Arial" panose="020B0604020202020204" pitchFamily="34" charset="0"/>
              <a:buChar char="•"/>
            </a:pPr>
            <a:r>
              <a:rPr lang="en-US" sz="1800" dirty="0">
                <a:latin typeface="+mn-lt"/>
              </a:rPr>
              <a:t>Network subnets containing protected data must be isolated from any other subnets. Network traffic between protected data subnets is to be audited regularly.</a:t>
            </a:r>
          </a:p>
          <a:p>
            <a:pPr marL="285750" indent="-285750">
              <a:spcAft>
                <a:spcPts val="600"/>
              </a:spcAft>
              <a:buFont typeface="Arial" panose="020B0604020202020204" pitchFamily="34" charset="0"/>
              <a:buChar char="•"/>
            </a:pPr>
            <a:r>
              <a:rPr lang="en-US" sz="1800" dirty="0">
                <a:latin typeface="+mn-lt"/>
              </a:rPr>
              <a:t>All connections between the on-premises and cloud networks must take place either through a secure encrypted VPN connection or a dedicated private WAN link.</a:t>
            </a:r>
          </a:p>
          <a:p>
            <a:pPr marL="285750" indent="-285750">
              <a:spcAft>
                <a:spcPts val="600"/>
              </a:spcAft>
              <a:buFont typeface="Arial" panose="020B0604020202020204" pitchFamily="34" charset="0"/>
              <a:buChar char="•"/>
            </a:pPr>
            <a:r>
              <a:rPr lang="en-US" sz="1800" dirty="0">
                <a:latin typeface="+mn-lt"/>
              </a:rPr>
              <a:t>No public facing web site backed by IaaS should be exposed to the internet without DDoS.</a:t>
            </a:r>
          </a:p>
          <a:p>
            <a:pPr marL="285750" indent="-285750">
              <a:spcAft>
                <a:spcPts val="600"/>
              </a:spcAft>
              <a:buFont typeface="Arial" panose="020B0604020202020204" pitchFamily="34" charset="0"/>
              <a:buChar char="•"/>
            </a:pPr>
            <a:r>
              <a:rPr lang="en-US" sz="1800" dirty="0">
                <a:latin typeface="+mn-lt"/>
              </a:rPr>
              <a:t>Governance tooling must audit and enforce network configuration requirements defined by the Security Baseline team.</a:t>
            </a:r>
          </a:p>
          <a:p>
            <a:pPr marL="285750" indent="-285750">
              <a:spcAft>
                <a:spcPts val="600"/>
              </a:spcAft>
              <a:buFont typeface="Arial" panose="020B0604020202020204" pitchFamily="34" charset="0"/>
              <a:buChar char="•"/>
            </a:pPr>
            <a:r>
              <a:rPr lang="en-US" sz="1800" dirty="0">
                <a:latin typeface="+mn-lt"/>
              </a:rPr>
              <a:t>Trends and potential exploits that could affect cloud deployments should be reviewed regularly by the security team to provide updates to Security Baseline tooling used in the cloud..</a:t>
            </a:r>
          </a:p>
        </p:txBody>
      </p:sp>
    </p:spTree>
    <p:extLst>
      <p:ext uri="{BB962C8B-B14F-4D97-AF65-F5344CB8AC3E}">
        <p14:creationId xmlns:p14="http://schemas.microsoft.com/office/powerpoint/2010/main" val="944733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81" y="2532448"/>
            <a:ext cx="9630389" cy="1793104"/>
          </a:xfrm>
          <a:noFill/>
        </p:spPr>
        <p:txBody>
          <a:bodyPr/>
          <a:lstStyle/>
          <a:p>
            <a:r>
              <a:rPr lang="en-US" sz="4000" dirty="0">
                <a:solidFill>
                  <a:schemeClr val="accent5"/>
                </a:solidFill>
              </a:rPr>
              <a:t>Microsoft Azure </a:t>
            </a:r>
            <a:br>
              <a:rPr lang="en-US" sz="4000" dirty="0">
                <a:solidFill>
                  <a:schemeClr val="accent5"/>
                </a:solidFill>
              </a:rPr>
            </a:br>
            <a:r>
              <a:rPr lang="en-US" sz="4000" dirty="0"/>
              <a:t>Cloud Adoption Framework </a:t>
            </a:r>
            <a:br>
              <a:rPr lang="en-US" sz="4000" dirty="0"/>
            </a:br>
            <a:r>
              <a:rPr lang="en-US" sz="4000" dirty="0"/>
              <a:t>overview</a:t>
            </a:r>
          </a:p>
        </p:txBody>
      </p:sp>
      <p:pic>
        <p:nvPicPr>
          <p:cNvPr id="5" name="Picture 4" descr="Microsoft Azure logo">
            <a:extLst>
              <a:ext uri="{FF2B5EF4-FFF2-40B4-BE49-F238E27FC236}">
                <a16:creationId xmlns:a16="http://schemas.microsoft.com/office/drawing/2014/main" id="{47B582B7-BDFF-4F61-BB3B-41FD7EEB8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07" y="473796"/>
            <a:ext cx="1335673" cy="190278"/>
          </a:xfrm>
          <a:prstGeom prst="rect">
            <a:avLst/>
          </a:prstGeom>
        </p:spPr>
      </p:pic>
      <p:pic>
        <p:nvPicPr>
          <p:cNvPr id="6" name="Picture 5">
            <a:extLst>
              <a:ext uri="{FF2B5EF4-FFF2-40B4-BE49-F238E27FC236}">
                <a16:creationId xmlns:a16="http://schemas.microsoft.com/office/drawing/2014/main" id="{247234AE-4B9B-4649-93DE-3F9DDE35963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769" y="2323340"/>
            <a:ext cx="3255901" cy="1793105"/>
          </a:xfrm>
          <a:prstGeom prst="rect">
            <a:avLst/>
          </a:prstGeom>
        </p:spPr>
      </p:pic>
      <p:pic>
        <p:nvPicPr>
          <p:cNvPr id="4" name="Graphic 3">
            <a:extLst>
              <a:ext uri="{FF2B5EF4-FFF2-40B4-BE49-F238E27FC236}">
                <a16:creationId xmlns:a16="http://schemas.microsoft.com/office/drawing/2014/main" id="{28AF7D9A-31DD-BC49-B9DF-2F165DAECF9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8544983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7" y="620429"/>
            <a:ext cx="3387484" cy="795089"/>
          </a:xfrm>
        </p:spPr>
        <p:txBody>
          <a:bodyPr/>
          <a:lstStyle/>
          <a:p>
            <a:r>
              <a:rPr lang="en-US" dirty="0"/>
              <a:t>Sample policies: </a:t>
            </a:r>
            <a:r>
              <a:rPr lang="en-US" dirty="0">
                <a:solidFill>
                  <a:schemeClr val="tx2"/>
                </a:solidFill>
              </a:rPr>
              <a:t>Resource consistency</a:t>
            </a:r>
            <a:endParaRPr lang="en-US" dirty="0"/>
          </a:p>
        </p:txBody>
      </p:sp>
      <p:grpSp>
        <p:nvGrpSpPr>
          <p:cNvPr id="6" name="Graphic 39">
            <a:extLst>
              <a:ext uri="{FF2B5EF4-FFF2-40B4-BE49-F238E27FC236}">
                <a16:creationId xmlns:a16="http://schemas.microsoft.com/office/drawing/2014/main" id="{415FBF6C-A9E5-47E2-8273-46D7C1783B85}"/>
              </a:ext>
              <a:ext uri="{C183D7F6-B498-43B3-948B-1728B52AA6E4}">
                <adec:decorative xmlns:adec="http://schemas.microsoft.com/office/drawing/2017/decorative" val="1"/>
              </a:ext>
            </a:extLst>
          </p:cNvPr>
          <p:cNvGrpSpPr/>
          <p:nvPr/>
        </p:nvGrpSpPr>
        <p:grpSpPr>
          <a:xfrm>
            <a:off x="10680700" y="620428"/>
            <a:ext cx="942123" cy="1101551"/>
            <a:chOff x="5527428" y="4748877"/>
            <a:chExt cx="685800" cy="838200"/>
          </a:xfrm>
        </p:grpSpPr>
        <p:sp>
          <p:nvSpPr>
            <p:cNvPr id="7" name="Freeform: Shape 6">
              <a:extLst>
                <a:ext uri="{FF2B5EF4-FFF2-40B4-BE49-F238E27FC236}">
                  <a16:creationId xmlns:a16="http://schemas.microsoft.com/office/drawing/2014/main" id="{D7B0F578-EBD8-4457-A488-81F9FBA05A09}"/>
                </a:ext>
                <a:ext uri="{C183D7F6-B498-43B3-948B-1728B52AA6E4}">
                  <adec:decorative xmlns:adec="http://schemas.microsoft.com/office/drawing/2017/decorative" val="1"/>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E4974D7-10E3-4AC0-9019-A1409428195A}"/>
                </a:ext>
                <a:ext uri="{C183D7F6-B498-43B3-948B-1728B52AA6E4}">
                  <adec:decorative xmlns:adec="http://schemas.microsoft.com/office/drawing/2017/decorative" val="1"/>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6AFFA097-FCE2-4E2A-B6B1-F364B3180DF2}"/>
                </a:ext>
                <a:ext uri="{C183D7F6-B498-43B3-948B-1728B52AA6E4}">
                  <adec:decorative xmlns:adec="http://schemas.microsoft.com/office/drawing/2017/decorative" val="1"/>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FBCDE782-6FE3-4357-9DCE-6B0E5D70966E}"/>
                </a:ext>
                <a:ext uri="{C183D7F6-B498-43B3-948B-1728B52AA6E4}">
                  <adec:decorative xmlns:adec="http://schemas.microsoft.com/office/drawing/2017/decorative" val="1"/>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4294967295"/>
          </p:nvPr>
        </p:nvSpPr>
        <p:spPr>
          <a:xfrm>
            <a:off x="455996" y="1922586"/>
            <a:ext cx="9092042" cy="3745577"/>
          </a:xfrm>
        </p:spPr>
        <p:txBody>
          <a:bodyPr/>
          <a:lstStyle/>
          <a:p>
            <a:pPr marL="285750" indent="-285750">
              <a:spcAft>
                <a:spcPts val="600"/>
              </a:spcAft>
              <a:buFont typeface="Arial" panose="020B0604020202020204" pitchFamily="34" charset="0"/>
              <a:buChar char="•"/>
            </a:pPr>
            <a:r>
              <a:rPr lang="en-US" sz="1800" dirty="0">
                <a:latin typeface="+mn-lt"/>
              </a:rPr>
              <a:t>All deployed assets must be categorized by criticality and data classification.</a:t>
            </a:r>
          </a:p>
          <a:p>
            <a:pPr marL="285750" indent="-285750">
              <a:spcAft>
                <a:spcPts val="600"/>
              </a:spcAft>
              <a:buFont typeface="Arial" panose="020B0604020202020204" pitchFamily="34" charset="0"/>
              <a:buChar char="•"/>
            </a:pPr>
            <a:r>
              <a:rPr lang="en-US" sz="1800" dirty="0">
                <a:latin typeface="+mn-lt"/>
              </a:rPr>
              <a:t>Subnets containing mission-critical applications must be protected by a firewall solution capable of detecting intrusions and responding to attacks.</a:t>
            </a:r>
          </a:p>
          <a:p>
            <a:pPr marL="285750" indent="-285750">
              <a:spcAft>
                <a:spcPts val="600"/>
              </a:spcAft>
              <a:buFont typeface="Arial" panose="020B0604020202020204" pitchFamily="34" charset="0"/>
              <a:buChar char="•"/>
            </a:pPr>
            <a:r>
              <a:rPr lang="en-US" sz="1800" dirty="0">
                <a:latin typeface="+mn-lt"/>
              </a:rPr>
              <a:t>Governance tooling must audit and enforce network configuration requirements defined by the Security Management team.</a:t>
            </a:r>
          </a:p>
          <a:p>
            <a:pPr marL="285750" indent="-285750">
              <a:spcAft>
                <a:spcPts val="600"/>
              </a:spcAft>
              <a:buFont typeface="Arial" panose="020B0604020202020204" pitchFamily="34" charset="0"/>
              <a:buChar char="•"/>
            </a:pPr>
            <a:r>
              <a:rPr lang="en-US" sz="1800" dirty="0">
                <a:latin typeface="+mn-lt"/>
              </a:rPr>
              <a:t>Governance tooling must validate that all assets related to mission-critical apps or protected data are included in monitoring for resource depletion and optimization.</a:t>
            </a:r>
          </a:p>
          <a:p>
            <a:pPr marL="285750" indent="-285750">
              <a:spcAft>
                <a:spcPts val="600"/>
              </a:spcAft>
              <a:buFont typeface="Arial" panose="020B0604020202020204" pitchFamily="34" charset="0"/>
              <a:buChar char="•"/>
            </a:pPr>
            <a:r>
              <a:rPr lang="en-US" sz="1800" dirty="0">
                <a:latin typeface="+mn-lt"/>
              </a:rPr>
              <a:t>Governance tooling must validate that the appropriate level of logging data is being collected for all mission-critical applications or protected data.</a:t>
            </a:r>
          </a:p>
          <a:p>
            <a:pPr marL="285750" indent="-285750">
              <a:spcAft>
                <a:spcPts val="600"/>
              </a:spcAft>
              <a:buFont typeface="Arial" panose="020B0604020202020204" pitchFamily="34" charset="0"/>
              <a:buChar char="•"/>
            </a:pPr>
            <a:r>
              <a:rPr lang="en-US" sz="1800" dirty="0">
                <a:latin typeface="+mn-lt"/>
              </a:rPr>
              <a:t>Governance process must validate that backup, recovery, and SLA adherence are properly implemented for mission-critical applications and protected data.</a:t>
            </a:r>
          </a:p>
        </p:txBody>
      </p:sp>
    </p:spTree>
    <p:extLst>
      <p:ext uri="{BB962C8B-B14F-4D97-AF65-F5344CB8AC3E}">
        <p14:creationId xmlns:p14="http://schemas.microsoft.com/office/powerpoint/2010/main" val="793173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7" y="620428"/>
            <a:ext cx="2687254" cy="795089"/>
          </a:xfrm>
        </p:spPr>
        <p:txBody>
          <a:bodyPr/>
          <a:lstStyle/>
          <a:p>
            <a:r>
              <a:rPr lang="en-US" dirty="0"/>
              <a:t>Sample policies: </a:t>
            </a:r>
            <a:r>
              <a:rPr lang="en-US" dirty="0">
                <a:solidFill>
                  <a:schemeClr val="tx2"/>
                </a:solidFill>
              </a:rPr>
              <a:t>Identity baseline</a:t>
            </a:r>
          </a:p>
        </p:txBody>
      </p:sp>
      <p:grpSp>
        <p:nvGrpSpPr>
          <p:cNvPr id="6" name="Group 5">
            <a:extLst>
              <a:ext uri="{FF2B5EF4-FFF2-40B4-BE49-F238E27FC236}">
                <a16:creationId xmlns:a16="http://schemas.microsoft.com/office/drawing/2014/main" id="{D0F9A63E-5A3A-4614-B938-72E1B91D89B5}"/>
              </a:ext>
              <a:ext uri="{C183D7F6-B498-43B3-948B-1728B52AA6E4}">
                <adec:decorative xmlns:adec="http://schemas.microsoft.com/office/drawing/2017/decorative" val="1"/>
              </a:ext>
            </a:extLst>
          </p:cNvPr>
          <p:cNvGrpSpPr/>
          <p:nvPr/>
        </p:nvGrpSpPr>
        <p:grpSpPr>
          <a:xfrm>
            <a:off x="10731500" y="714774"/>
            <a:ext cx="921955" cy="954878"/>
            <a:chOff x="-469127" y="-1184744"/>
            <a:chExt cx="667910" cy="691763"/>
          </a:xfrm>
        </p:grpSpPr>
        <p:sp>
          <p:nvSpPr>
            <p:cNvPr id="7" name="Freeform: Shape 6">
              <a:extLst>
                <a:ext uri="{FF2B5EF4-FFF2-40B4-BE49-F238E27FC236}">
                  <a16:creationId xmlns:a16="http://schemas.microsoft.com/office/drawing/2014/main" id="{C3B299AE-FDD2-4B0A-AF9E-7E93C8E25BD7}"/>
                </a:ext>
                <a:ext uri="{C183D7F6-B498-43B3-948B-1728B52AA6E4}">
                  <adec:decorative xmlns:adec="http://schemas.microsoft.com/office/drawing/2017/decorative" val="1"/>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C9697C32-E37D-4C58-B780-0200EA2EF701}"/>
                </a:ext>
                <a:ext uri="{C183D7F6-B498-43B3-948B-1728B52AA6E4}">
                  <adec:decorative xmlns:adec="http://schemas.microsoft.com/office/drawing/2017/decorative" val="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4294967295"/>
          </p:nvPr>
        </p:nvSpPr>
        <p:spPr>
          <a:xfrm>
            <a:off x="455995" y="1922586"/>
            <a:ext cx="9384447" cy="3893374"/>
          </a:xfrm>
        </p:spPr>
        <p:txBody>
          <a:bodyPr/>
          <a:lstStyle/>
          <a:p>
            <a:pPr marL="285750" indent="-285750">
              <a:spcAft>
                <a:spcPts val="600"/>
              </a:spcAft>
              <a:buFont typeface="Arial" panose="020B0604020202020204" pitchFamily="34" charset="0"/>
              <a:buChar char="•"/>
            </a:pPr>
            <a:r>
              <a:rPr lang="en-US" sz="1800" dirty="0">
                <a:latin typeface="+mn-lt"/>
              </a:rPr>
              <a:t>All assets deployed to the cloud should be controlled using identities and roles approved by current governance policies.</a:t>
            </a:r>
          </a:p>
          <a:p>
            <a:pPr marL="285750" indent="-285750">
              <a:spcAft>
                <a:spcPts val="600"/>
              </a:spcAft>
              <a:buFont typeface="Arial" panose="020B0604020202020204" pitchFamily="34" charset="0"/>
              <a:buChar char="•"/>
            </a:pPr>
            <a:r>
              <a:rPr lang="en-US" sz="1800" dirty="0">
                <a:latin typeface="+mn-lt"/>
              </a:rPr>
              <a:t>A least-privilege access model will be applied to any resources involved in mission-critical applications or protected data.</a:t>
            </a:r>
          </a:p>
          <a:p>
            <a:pPr marL="285750" indent="-285750">
              <a:spcAft>
                <a:spcPts val="600"/>
              </a:spcAft>
              <a:buFont typeface="Arial" panose="020B0604020202020204" pitchFamily="34" charset="0"/>
              <a:buChar char="•"/>
            </a:pPr>
            <a:r>
              <a:rPr lang="en-US" sz="1800" dirty="0">
                <a:latin typeface="+mn-lt"/>
              </a:rPr>
              <a:t>Elevated permissions should be an exception, and any such exceptions must be recorded with the cloud governance team. Exceptions will be audited regularly.</a:t>
            </a:r>
          </a:p>
          <a:p>
            <a:pPr marL="285750" indent="-285750">
              <a:spcAft>
                <a:spcPts val="600"/>
              </a:spcAft>
              <a:buFont typeface="Arial" panose="020B0604020202020204" pitchFamily="34" charset="0"/>
              <a:buChar char="•"/>
            </a:pPr>
            <a:r>
              <a:rPr lang="en-US" sz="1800" dirty="0">
                <a:latin typeface="+mn-lt"/>
              </a:rPr>
              <a:t>All groups in the on-premises Active Directory infrastructure that have elevated privileges should be mapped to an approved RBAC role.</a:t>
            </a:r>
          </a:p>
          <a:p>
            <a:pPr marL="285750" indent="-285750">
              <a:spcAft>
                <a:spcPts val="600"/>
              </a:spcAft>
              <a:buFont typeface="Arial" panose="020B0604020202020204" pitchFamily="34" charset="0"/>
              <a:buChar char="•"/>
            </a:pPr>
            <a:r>
              <a:rPr lang="en-US" sz="1800" dirty="0">
                <a:latin typeface="+mn-lt"/>
              </a:rPr>
              <a:t>All accounts are required to sign in to secured resources using a multi-factor authentication method.</a:t>
            </a:r>
          </a:p>
          <a:p>
            <a:pPr marL="285750" indent="-285750">
              <a:spcAft>
                <a:spcPts val="600"/>
              </a:spcAft>
              <a:buFont typeface="Arial" panose="020B0604020202020204" pitchFamily="34" charset="0"/>
              <a:buChar char="•"/>
            </a:pPr>
            <a:r>
              <a:rPr lang="en-US" sz="1800" dirty="0">
                <a:latin typeface="+mn-lt"/>
              </a:rPr>
              <a:t>Deployment of any applications that require customer authentication must use an approved identity provider that is compatible with the primary identity provider for internal users.</a:t>
            </a:r>
          </a:p>
        </p:txBody>
      </p:sp>
    </p:spTree>
    <p:extLst>
      <p:ext uri="{BB962C8B-B14F-4D97-AF65-F5344CB8AC3E}">
        <p14:creationId xmlns:p14="http://schemas.microsoft.com/office/powerpoint/2010/main" val="62452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6" y="620428"/>
            <a:ext cx="4149256" cy="795089"/>
          </a:xfrm>
        </p:spPr>
        <p:txBody>
          <a:bodyPr/>
          <a:lstStyle/>
          <a:p>
            <a:r>
              <a:rPr lang="en-US" dirty="0"/>
              <a:t>Sample policies: </a:t>
            </a:r>
            <a:r>
              <a:rPr lang="en-US" dirty="0">
                <a:solidFill>
                  <a:schemeClr val="tx2"/>
                </a:solidFill>
              </a:rPr>
              <a:t>Deployment acceleration</a:t>
            </a:r>
          </a:p>
        </p:txBody>
      </p:sp>
      <p:grpSp>
        <p:nvGrpSpPr>
          <p:cNvPr id="6" name="Group 5">
            <a:extLst>
              <a:ext uri="{FF2B5EF4-FFF2-40B4-BE49-F238E27FC236}">
                <a16:creationId xmlns:a16="http://schemas.microsoft.com/office/drawing/2014/main" id="{E39771C6-2576-4921-9646-0796D19EFF69}"/>
              </a:ext>
              <a:ext uri="{C183D7F6-B498-43B3-948B-1728B52AA6E4}">
                <adec:decorative xmlns:adec="http://schemas.microsoft.com/office/drawing/2017/decorative" val="1"/>
              </a:ext>
            </a:extLst>
          </p:cNvPr>
          <p:cNvGrpSpPr/>
          <p:nvPr/>
        </p:nvGrpSpPr>
        <p:grpSpPr>
          <a:xfrm>
            <a:off x="10718800" y="759211"/>
            <a:ext cx="851688" cy="866003"/>
            <a:chOff x="-477078" y="-1431235"/>
            <a:chExt cx="946205" cy="962108"/>
          </a:xfrm>
        </p:grpSpPr>
        <p:sp>
          <p:nvSpPr>
            <p:cNvPr id="7" name="Rectangle 6">
              <a:extLst>
                <a:ext uri="{FF2B5EF4-FFF2-40B4-BE49-F238E27FC236}">
                  <a16:creationId xmlns:a16="http://schemas.microsoft.com/office/drawing/2014/main" id="{C9E4D7D2-AFA4-4631-8002-5542D5D5F462}"/>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388A4B2-CF08-4DC1-844A-58C89CEE7E10}"/>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F2D65C85-CA78-4DAB-B127-861518D9FB4C}"/>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898F4F97-6358-4AB1-95EB-CF2B49D5D084}"/>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BD9D0-FD2B-4657-A54E-9DC206716076}"/>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0C9D12D-D4F5-4F03-9EE2-3364CD854167}"/>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E778FC2C-D10D-48EF-B665-4CB50D276A11}"/>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12A755F-A3A0-45FB-AC34-0568C60C0880}"/>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B6FBB3E7-40DF-4278-A6D0-943B5EDE21F0}"/>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95C9AE8-F7C3-4C88-BB6A-C3524276B10E}"/>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DD1086B-7693-40B3-B0CE-9E5688758FFE}"/>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64464BC8-481B-49E1-B453-93492D9485E3}"/>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E2D6A5E-B018-4720-AB62-3E1889AB7212}"/>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1BF5978C-E10C-4F91-94F9-F5B704D1A409}"/>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9B790B6-5DBF-411F-A7A6-C617CB5F06E0}"/>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2A276C93-6B60-4877-B308-5212106C22CC}"/>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4294967295"/>
          </p:nvPr>
        </p:nvSpPr>
        <p:spPr>
          <a:xfrm>
            <a:off x="455995" y="1922586"/>
            <a:ext cx="9384447" cy="3283912"/>
          </a:xfrm>
        </p:spPr>
        <p:txBody>
          <a:bodyPr/>
          <a:lstStyle/>
          <a:p>
            <a:pPr marL="285750" indent="-285750">
              <a:spcAft>
                <a:spcPts val="600"/>
              </a:spcAft>
              <a:buFont typeface="Arial" panose="020B0604020202020204" pitchFamily="34" charset="0"/>
              <a:buChar char="•"/>
            </a:pPr>
            <a:r>
              <a:rPr lang="en-US" sz="1800" dirty="0">
                <a:latin typeface="+mn-lt"/>
              </a:rPr>
              <a:t>All assets deployed to the cloud should be deployed using templates or automation scripts whenever possible.</a:t>
            </a:r>
          </a:p>
          <a:p>
            <a:pPr marL="285750" indent="-285750">
              <a:spcAft>
                <a:spcPts val="600"/>
              </a:spcAft>
              <a:buFont typeface="Arial" panose="020B0604020202020204" pitchFamily="34" charset="0"/>
              <a:buChar char="•"/>
            </a:pPr>
            <a:r>
              <a:rPr lang="en-US" sz="1800" dirty="0">
                <a:latin typeface="+mn-lt"/>
              </a:rPr>
              <a:t>Key metrics and diagnostics measures will be identified for all production systems and components. </a:t>
            </a:r>
          </a:p>
          <a:p>
            <a:pPr marL="285750" indent="-285750">
              <a:spcAft>
                <a:spcPts val="600"/>
              </a:spcAft>
              <a:buFont typeface="Arial" panose="020B0604020202020204" pitchFamily="34" charset="0"/>
              <a:buChar char="•"/>
            </a:pPr>
            <a:r>
              <a:rPr lang="en-US" sz="1800" dirty="0">
                <a:latin typeface="+mn-lt"/>
              </a:rPr>
              <a:t>Operations will consider using monitoring and diagnostic tools in nonproduction environments such as Staging and QA to identify system issues before they occur in the production environment.</a:t>
            </a:r>
          </a:p>
          <a:p>
            <a:pPr marL="285750" indent="-285750">
              <a:spcAft>
                <a:spcPts val="600"/>
              </a:spcAft>
              <a:buFont typeface="Arial" panose="020B0604020202020204" pitchFamily="34" charset="0"/>
              <a:buChar char="•"/>
            </a:pPr>
            <a:r>
              <a:rPr lang="en-US" sz="1800" dirty="0">
                <a:latin typeface="+mn-lt"/>
              </a:rPr>
              <a:t>Cloud governance processes must include monthly review with configuration management teams to identify malicious actors or usage patterns that should be prevented by cloud asset configuration.</a:t>
            </a:r>
          </a:p>
        </p:txBody>
      </p:sp>
    </p:spTree>
    <p:extLst>
      <p:ext uri="{BB962C8B-B14F-4D97-AF65-F5344CB8AC3E}">
        <p14:creationId xmlns:p14="http://schemas.microsoft.com/office/powerpoint/2010/main" val="964913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6" y="620428"/>
            <a:ext cx="3230634" cy="564960"/>
          </a:xfrm>
        </p:spPr>
        <p:txBody>
          <a:bodyPr/>
          <a:lstStyle/>
          <a:p>
            <a:r>
              <a:rPr lang="en-US" dirty="0"/>
              <a:t>Next Steps</a:t>
            </a:r>
          </a:p>
        </p:txBody>
      </p:sp>
      <p:grpSp>
        <p:nvGrpSpPr>
          <p:cNvPr id="28" name="Group 27">
            <a:extLst>
              <a:ext uri="{FF2B5EF4-FFF2-40B4-BE49-F238E27FC236}">
                <a16:creationId xmlns:a16="http://schemas.microsoft.com/office/drawing/2014/main" id="{76D40160-6DB6-4DDD-BBD6-1C05723FA13C}"/>
              </a:ext>
              <a:ext uri="{C183D7F6-B498-43B3-948B-1728B52AA6E4}">
                <adec:decorative xmlns:adec="http://schemas.microsoft.com/office/drawing/2017/decorative" val="1"/>
              </a:ext>
            </a:extLst>
          </p:cNvPr>
          <p:cNvGrpSpPr/>
          <p:nvPr/>
        </p:nvGrpSpPr>
        <p:grpSpPr>
          <a:xfrm>
            <a:off x="1265082" y="1453568"/>
            <a:ext cx="1416402" cy="1416402"/>
            <a:chOff x="1265082" y="1720654"/>
            <a:chExt cx="1416402" cy="1416402"/>
          </a:xfrm>
        </p:grpSpPr>
        <p:sp>
          <p:nvSpPr>
            <p:cNvPr id="19" name="Oval 18">
              <a:extLst>
                <a:ext uri="{FF2B5EF4-FFF2-40B4-BE49-F238E27FC236}">
                  <a16:creationId xmlns:a16="http://schemas.microsoft.com/office/drawing/2014/main" id="{A9B2AACC-B796-452E-8750-8BCEF256D12A}"/>
                </a:ext>
                <a:ext uri="{C183D7F6-B498-43B3-948B-1728B52AA6E4}">
                  <adec:decorative xmlns:adec="http://schemas.microsoft.com/office/drawing/2017/decorative" val="1"/>
                </a:ext>
              </a:extLst>
            </p:cNvPr>
            <p:cNvSpPr/>
            <p:nvPr/>
          </p:nvSpPr>
          <p:spPr bwMode="auto">
            <a:xfrm>
              <a:off x="1265082" y="1720654"/>
              <a:ext cx="1416402" cy="1416402"/>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A4B5D939-5DE4-4BA2-A5CD-19EC55CE826B}"/>
                </a:ext>
              </a:extLst>
            </p:cNvPr>
            <p:cNvGrpSpPr/>
            <p:nvPr/>
          </p:nvGrpSpPr>
          <p:grpSpPr>
            <a:xfrm>
              <a:off x="1709637" y="2045182"/>
              <a:ext cx="527293" cy="767346"/>
              <a:chOff x="5722938" y="1938338"/>
              <a:chExt cx="407987" cy="593725"/>
            </a:xfrm>
          </p:grpSpPr>
          <p:sp>
            <p:nvSpPr>
              <p:cNvPr id="7" name="AutoShape 10">
                <a:extLst>
                  <a:ext uri="{FF2B5EF4-FFF2-40B4-BE49-F238E27FC236}">
                    <a16:creationId xmlns:a16="http://schemas.microsoft.com/office/drawing/2014/main" id="{4218E211-F2B7-4B63-BFB6-8A671E8E73F5}"/>
                  </a:ext>
                  <a:ext uri="{C183D7F6-B498-43B3-948B-1728B52AA6E4}">
                    <adec:decorative xmlns:adec="http://schemas.microsoft.com/office/drawing/2017/decorative" val="1"/>
                  </a:ext>
                </a:extLst>
              </p:cNvPr>
              <p:cNvSpPr>
                <a:spLocks noChangeAspect="1" noChangeArrowheads="1" noTextEdit="1"/>
              </p:cNvSpPr>
              <p:nvPr/>
            </p:nvSpPr>
            <p:spPr bwMode="auto">
              <a:xfrm>
                <a:off x="5722938" y="1938338"/>
                <a:ext cx="4079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12">
                <a:extLst>
                  <a:ext uri="{FF2B5EF4-FFF2-40B4-BE49-F238E27FC236}">
                    <a16:creationId xmlns:a16="http://schemas.microsoft.com/office/drawing/2014/main" id="{4DF10C52-6B46-4DDD-B077-3366960CD23A}"/>
                  </a:ext>
                  <a:ext uri="{C183D7F6-B498-43B3-948B-1728B52AA6E4}">
                    <adec:decorative xmlns:adec="http://schemas.microsoft.com/office/drawing/2017/decorative" val="1"/>
                  </a:ext>
                </a:extLst>
              </p:cNvPr>
              <p:cNvSpPr>
                <a:spLocks noChangeArrowheads="1"/>
              </p:cNvSpPr>
              <p:nvPr/>
            </p:nvSpPr>
            <p:spPr bwMode="auto">
              <a:xfrm>
                <a:off x="5722938" y="1938338"/>
                <a:ext cx="407987"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13">
                <a:extLst>
                  <a:ext uri="{FF2B5EF4-FFF2-40B4-BE49-F238E27FC236}">
                    <a16:creationId xmlns:a16="http://schemas.microsoft.com/office/drawing/2014/main" id="{CE6E01BC-4088-4F22-9B2B-E07DC4DCD308}"/>
                  </a:ext>
                  <a:ext uri="{C183D7F6-B498-43B3-948B-1728B52AA6E4}">
                    <adec:decorative xmlns:adec="http://schemas.microsoft.com/office/drawing/2017/decorative" val="1"/>
                  </a:ext>
                </a:extLst>
              </p:cNvPr>
              <p:cNvSpPr>
                <a:spLocks noChangeArrowheads="1"/>
              </p:cNvSpPr>
              <p:nvPr/>
            </p:nvSpPr>
            <p:spPr bwMode="auto">
              <a:xfrm>
                <a:off x="5981700" y="2012951"/>
                <a:ext cx="93662" cy="5556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14">
                <a:extLst>
                  <a:ext uri="{FF2B5EF4-FFF2-40B4-BE49-F238E27FC236}">
                    <a16:creationId xmlns:a16="http://schemas.microsoft.com/office/drawing/2014/main" id="{64915D8E-F9BC-4AA5-B2A3-F6366AD785C7}"/>
                  </a:ext>
                  <a:ext uri="{C183D7F6-B498-43B3-948B-1728B52AA6E4}">
                    <adec:decorative xmlns:adec="http://schemas.microsoft.com/office/drawing/2017/decorative" val="1"/>
                  </a:ext>
                </a:extLst>
              </p:cNvPr>
              <p:cNvSpPr>
                <a:spLocks noChangeArrowheads="1"/>
              </p:cNvSpPr>
              <p:nvPr/>
            </p:nvSpPr>
            <p:spPr bwMode="auto">
              <a:xfrm>
                <a:off x="5981700" y="2105026"/>
                <a:ext cx="93662" cy="5556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5">
                <a:extLst>
                  <a:ext uri="{FF2B5EF4-FFF2-40B4-BE49-F238E27FC236}">
                    <a16:creationId xmlns:a16="http://schemas.microsoft.com/office/drawing/2014/main" id="{1475D6E9-4815-4480-AB91-ADFEF1FE8FF9}"/>
                  </a:ext>
                  <a:ext uri="{C183D7F6-B498-43B3-948B-1728B52AA6E4}">
                    <adec:decorative xmlns:adec="http://schemas.microsoft.com/office/drawing/2017/decorative" val="1"/>
                  </a:ext>
                </a:extLst>
              </p:cNvPr>
              <p:cNvSpPr>
                <a:spLocks noChangeArrowheads="1"/>
              </p:cNvSpPr>
              <p:nvPr/>
            </p:nvSpPr>
            <p:spPr bwMode="auto">
              <a:xfrm>
                <a:off x="5778500" y="2198688"/>
                <a:ext cx="296862" cy="55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6">
                <a:extLst>
                  <a:ext uri="{FF2B5EF4-FFF2-40B4-BE49-F238E27FC236}">
                    <a16:creationId xmlns:a16="http://schemas.microsoft.com/office/drawing/2014/main" id="{A2EECAA3-00E1-4CE4-933C-56E5103674BA}"/>
                  </a:ext>
                  <a:ext uri="{C183D7F6-B498-43B3-948B-1728B52AA6E4}">
                    <adec:decorative xmlns:adec="http://schemas.microsoft.com/office/drawing/2017/decorative" val="1"/>
                  </a:ext>
                </a:extLst>
              </p:cNvPr>
              <p:cNvSpPr>
                <a:spLocks noChangeArrowheads="1"/>
              </p:cNvSpPr>
              <p:nvPr/>
            </p:nvSpPr>
            <p:spPr bwMode="auto">
              <a:xfrm>
                <a:off x="5778500" y="2290763"/>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7">
                <a:extLst>
                  <a:ext uri="{FF2B5EF4-FFF2-40B4-BE49-F238E27FC236}">
                    <a16:creationId xmlns:a16="http://schemas.microsoft.com/office/drawing/2014/main" id="{CEBF0C8B-8BF9-4CCC-9414-5D2F5D879292}"/>
                  </a:ext>
                  <a:ext uri="{C183D7F6-B498-43B3-948B-1728B52AA6E4}">
                    <adec:decorative xmlns:adec="http://schemas.microsoft.com/office/drawing/2017/decorative" val="1"/>
                  </a:ext>
                </a:extLst>
              </p:cNvPr>
              <p:cNvSpPr>
                <a:spLocks noChangeArrowheads="1"/>
              </p:cNvSpPr>
              <p:nvPr/>
            </p:nvSpPr>
            <p:spPr bwMode="auto">
              <a:xfrm>
                <a:off x="5778500" y="2384426"/>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8">
                <a:extLst>
                  <a:ext uri="{FF2B5EF4-FFF2-40B4-BE49-F238E27FC236}">
                    <a16:creationId xmlns:a16="http://schemas.microsoft.com/office/drawing/2014/main" id="{B6622D39-1B28-4715-9F5F-8ADF424900FD}"/>
                  </a:ext>
                  <a:ext uri="{C183D7F6-B498-43B3-948B-1728B52AA6E4}">
                    <adec:decorative xmlns:adec="http://schemas.microsoft.com/office/drawing/2017/decorative" val="1"/>
                  </a:ext>
                </a:extLst>
              </p:cNvPr>
              <p:cNvSpPr>
                <a:spLocks/>
              </p:cNvSpPr>
              <p:nvPr/>
            </p:nvSpPr>
            <p:spPr bwMode="auto">
              <a:xfrm>
                <a:off x="5819775" y="2024063"/>
                <a:ext cx="125412" cy="125413"/>
              </a:xfrm>
              <a:custGeom>
                <a:avLst/>
                <a:gdLst>
                  <a:gd name="T0" fmla="*/ 0 w 79"/>
                  <a:gd name="T1" fmla="*/ 67 h 79"/>
                  <a:gd name="T2" fmla="*/ 12 w 79"/>
                  <a:gd name="T3" fmla="*/ 79 h 79"/>
                  <a:gd name="T4" fmla="*/ 79 w 79"/>
                  <a:gd name="T5" fmla="*/ 12 h 79"/>
                  <a:gd name="T6" fmla="*/ 67 w 79"/>
                  <a:gd name="T7" fmla="*/ 0 h 79"/>
                  <a:gd name="T8" fmla="*/ 0 w 79"/>
                  <a:gd name="T9" fmla="*/ 67 h 79"/>
                </a:gdLst>
                <a:ahLst/>
                <a:cxnLst>
                  <a:cxn ang="0">
                    <a:pos x="T0" y="T1"/>
                  </a:cxn>
                  <a:cxn ang="0">
                    <a:pos x="T2" y="T3"/>
                  </a:cxn>
                  <a:cxn ang="0">
                    <a:pos x="T4" y="T5"/>
                  </a:cxn>
                  <a:cxn ang="0">
                    <a:pos x="T6" y="T7"/>
                  </a:cxn>
                  <a:cxn ang="0">
                    <a:pos x="T8" y="T9"/>
                  </a:cxn>
                </a:cxnLst>
                <a:rect l="0" t="0" r="r" b="b"/>
                <a:pathLst>
                  <a:path w="79" h="79">
                    <a:moveTo>
                      <a:pt x="0" y="67"/>
                    </a:moveTo>
                    <a:lnTo>
                      <a:pt x="12" y="79"/>
                    </a:lnTo>
                    <a:lnTo>
                      <a:pt x="79" y="12"/>
                    </a:lnTo>
                    <a:lnTo>
                      <a:pt x="67" y="0"/>
                    </a:lnTo>
                    <a:lnTo>
                      <a:pt x="0" y="6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9">
                <a:extLst>
                  <a:ext uri="{FF2B5EF4-FFF2-40B4-BE49-F238E27FC236}">
                    <a16:creationId xmlns:a16="http://schemas.microsoft.com/office/drawing/2014/main" id="{B1097131-11E6-446A-99BF-94CF29B0E259}"/>
                  </a:ext>
                  <a:ext uri="{C183D7F6-B498-43B3-948B-1728B52AA6E4}">
                    <adec:decorative xmlns:adec="http://schemas.microsoft.com/office/drawing/2017/decorative" val="1"/>
                  </a:ext>
                </a:extLst>
              </p:cNvPr>
              <p:cNvSpPr>
                <a:spLocks/>
              </p:cNvSpPr>
              <p:nvPr/>
            </p:nvSpPr>
            <p:spPr bwMode="auto">
              <a:xfrm>
                <a:off x="5778500" y="2070101"/>
                <a:ext cx="79375" cy="79375"/>
              </a:xfrm>
              <a:custGeom>
                <a:avLst/>
                <a:gdLst>
                  <a:gd name="T0" fmla="*/ 38 w 50"/>
                  <a:gd name="T1" fmla="*/ 50 h 50"/>
                  <a:gd name="T2" fmla="*/ 50 w 50"/>
                  <a:gd name="T3" fmla="*/ 38 h 50"/>
                  <a:gd name="T4" fmla="*/ 12 w 50"/>
                  <a:gd name="T5" fmla="*/ 0 h 50"/>
                  <a:gd name="T6" fmla="*/ 0 w 50"/>
                  <a:gd name="T7" fmla="*/ 12 h 50"/>
                  <a:gd name="T8" fmla="*/ 38 w 50"/>
                  <a:gd name="T9" fmla="*/ 50 h 50"/>
                </a:gdLst>
                <a:ahLst/>
                <a:cxnLst>
                  <a:cxn ang="0">
                    <a:pos x="T0" y="T1"/>
                  </a:cxn>
                  <a:cxn ang="0">
                    <a:pos x="T2" y="T3"/>
                  </a:cxn>
                  <a:cxn ang="0">
                    <a:pos x="T4" y="T5"/>
                  </a:cxn>
                  <a:cxn ang="0">
                    <a:pos x="T6" y="T7"/>
                  </a:cxn>
                  <a:cxn ang="0">
                    <a:pos x="T8" y="T9"/>
                  </a:cxn>
                </a:cxnLst>
                <a:rect l="0" t="0" r="r" b="b"/>
                <a:pathLst>
                  <a:path w="50" h="50">
                    <a:moveTo>
                      <a:pt x="38" y="50"/>
                    </a:moveTo>
                    <a:lnTo>
                      <a:pt x="50" y="38"/>
                    </a:lnTo>
                    <a:lnTo>
                      <a:pt x="12" y="0"/>
                    </a:lnTo>
                    <a:lnTo>
                      <a:pt x="0" y="12"/>
                    </a:lnTo>
                    <a:lnTo>
                      <a:pt x="38" y="5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 name="Content Placeholder 2">
            <a:extLst>
              <a:ext uri="{FF2B5EF4-FFF2-40B4-BE49-F238E27FC236}">
                <a16:creationId xmlns:a16="http://schemas.microsoft.com/office/drawing/2014/main" id="{3BE95C07-0E14-45D2-925F-DD95126F29C7}"/>
              </a:ext>
            </a:extLst>
          </p:cNvPr>
          <p:cNvSpPr>
            <a:spLocks noGrp="1"/>
          </p:cNvSpPr>
          <p:nvPr>
            <p:ph sz="quarter" idx="10"/>
          </p:nvPr>
        </p:nvSpPr>
        <p:spPr>
          <a:xfrm>
            <a:off x="3126038" y="1790333"/>
            <a:ext cx="5746977" cy="765015"/>
          </a:xfrm>
        </p:spPr>
        <p:txBody>
          <a:bodyPr/>
          <a:lstStyle/>
          <a:p>
            <a:pPr lvl="0" defTabSz="914400">
              <a:buSzTx/>
              <a:defRPr/>
            </a:pPr>
            <a:r>
              <a:rPr lang="en-US" sz="2000" spc="0" dirty="0">
                <a:solidFill>
                  <a:srgbClr val="0078D3"/>
                </a:solidFill>
                <a:latin typeface="Segoe UI Semibold" panose="020B0702040204020203" pitchFamily="34" charset="0"/>
                <a:cs typeface="Segoe UI Semibold" panose="020B0702040204020203" pitchFamily="34" charset="0"/>
              </a:rPr>
              <a:t>Start your governance journey.</a:t>
            </a:r>
          </a:p>
          <a:p>
            <a:pPr lvl="0" defTabSz="914400">
              <a:buSzTx/>
              <a:defRPr/>
            </a:pPr>
            <a:r>
              <a:rPr lang="en-US" sz="2000" spc="0" dirty="0">
                <a:latin typeface="Segoe UI" panose="020B0502040204020203" pitchFamily="34" charset="0"/>
                <a:cs typeface="Segoe UI" panose="020B0502040204020203" pitchFamily="34" charset="0"/>
              </a:rPr>
              <a:t>Take the governance benchmark tool assessment.</a:t>
            </a:r>
            <a:endParaRPr lang="en-US" dirty="0"/>
          </a:p>
        </p:txBody>
      </p:sp>
      <p:grpSp>
        <p:nvGrpSpPr>
          <p:cNvPr id="27" name="Group 26">
            <a:extLst>
              <a:ext uri="{FF2B5EF4-FFF2-40B4-BE49-F238E27FC236}">
                <a16:creationId xmlns:a16="http://schemas.microsoft.com/office/drawing/2014/main" id="{0E27FCE5-98CA-4260-8B83-555E48510038}"/>
              </a:ext>
              <a:ext uri="{C183D7F6-B498-43B3-948B-1728B52AA6E4}">
                <adec:decorative xmlns:adec="http://schemas.microsoft.com/office/drawing/2017/decorative" val="1"/>
              </a:ext>
            </a:extLst>
          </p:cNvPr>
          <p:cNvGrpSpPr/>
          <p:nvPr/>
        </p:nvGrpSpPr>
        <p:grpSpPr>
          <a:xfrm>
            <a:off x="1265082" y="3138150"/>
            <a:ext cx="1416402" cy="1416402"/>
            <a:chOff x="1265082" y="3406330"/>
            <a:chExt cx="1416402" cy="1416402"/>
          </a:xfrm>
        </p:grpSpPr>
        <p:sp>
          <p:nvSpPr>
            <p:cNvPr id="21" name="Oval 20">
              <a:extLst>
                <a:ext uri="{FF2B5EF4-FFF2-40B4-BE49-F238E27FC236}">
                  <a16:creationId xmlns:a16="http://schemas.microsoft.com/office/drawing/2014/main" id="{DE90CCAB-2A60-48AF-A754-8A2A660FAC1D}"/>
                </a:ext>
                <a:ext uri="{C183D7F6-B498-43B3-948B-1728B52AA6E4}">
                  <adec:decorative xmlns:adec="http://schemas.microsoft.com/office/drawing/2017/decorative" val="1"/>
                </a:ext>
              </a:extLst>
            </p:cNvPr>
            <p:cNvSpPr/>
            <p:nvPr/>
          </p:nvSpPr>
          <p:spPr bwMode="auto">
            <a:xfrm>
              <a:off x="1265082" y="3406330"/>
              <a:ext cx="1416402" cy="1416402"/>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Graphic 15">
              <a:extLst>
                <a:ext uri="{FF2B5EF4-FFF2-40B4-BE49-F238E27FC236}">
                  <a16:creationId xmlns:a16="http://schemas.microsoft.com/office/drawing/2014/main" id="{3CD3E536-C2F5-4889-960E-66DCEDC73CA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9893" y="3750011"/>
              <a:ext cx="546781" cy="729041"/>
            </a:xfrm>
            <a:prstGeom prst="rect">
              <a:avLst/>
            </a:prstGeom>
          </p:spPr>
        </p:pic>
      </p:grpSp>
      <p:sp>
        <p:nvSpPr>
          <p:cNvPr id="4" name="Content Placeholder 3">
            <a:extLst>
              <a:ext uri="{FF2B5EF4-FFF2-40B4-BE49-F238E27FC236}">
                <a16:creationId xmlns:a16="http://schemas.microsoft.com/office/drawing/2014/main" id="{07028C49-D083-4BB6-94F6-2B89213E2443}"/>
              </a:ext>
            </a:extLst>
          </p:cNvPr>
          <p:cNvSpPr>
            <a:spLocks noGrp="1"/>
          </p:cNvSpPr>
          <p:nvPr>
            <p:ph sz="quarter" idx="11"/>
          </p:nvPr>
        </p:nvSpPr>
        <p:spPr>
          <a:xfrm>
            <a:off x="3126038" y="3463843"/>
            <a:ext cx="6958738" cy="765015"/>
          </a:xfrm>
        </p:spPr>
        <p:txBody>
          <a:bodyPr/>
          <a:lstStyle/>
          <a:p>
            <a:pPr lvl="0" defTabSz="914400">
              <a:buSzTx/>
              <a:defRPr/>
            </a:pPr>
            <a:r>
              <a:rPr lang="en-US" sz="2000" spc="0" dirty="0">
                <a:solidFill>
                  <a:srgbClr val="0078D3"/>
                </a:solidFill>
                <a:latin typeface="Segoe UI Semibold" panose="020B0702040204020203" pitchFamily="34" charset="0"/>
                <a:cs typeface="Segoe UI Semibold" panose="020B0702040204020203" pitchFamily="34" charset="0"/>
              </a:rPr>
              <a:t>Learn how to leverage the Enterprise Scale Landing Zone. </a:t>
            </a:r>
          </a:p>
          <a:p>
            <a:pPr lvl="0" defTabSz="914400">
              <a:buSzTx/>
              <a:defRPr/>
            </a:pPr>
            <a:r>
              <a:rPr lang="en-US" sz="2000" spc="0" dirty="0">
                <a:latin typeface="Segoe UI" panose="020B0502040204020203" pitchFamily="34" charset="0"/>
                <a:cs typeface="Segoe UI" panose="020B0502040204020203" pitchFamily="34" charset="0"/>
              </a:rPr>
              <a:t>Schedule an overview.</a:t>
            </a:r>
            <a:endParaRPr lang="en-US" dirty="0"/>
          </a:p>
        </p:txBody>
      </p:sp>
      <p:grpSp>
        <p:nvGrpSpPr>
          <p:cNvPr id="26" name="Group 25">
            <a:extLst>
              <a:ext uri="{FF2B5EF4-FFF2-40B4-BE49-F238E27FC236}">
                <a16:creationId xmlns:a16="http://schemas.microsoft.com/office/drawing/2014/main" id="{8903D2CC-8FEA-416D-9FF3-C2BA007B9733}"/>
              </a:ext>
              <a:ext uri="{C183D7F6-B498-43B3-948B-1728B52AA6E4}">
                <adec:decorative xmlns:adec="http://schemas.microsoft.com/office/drawing/2017/decorative" val="1"/>
              </a:ext>
            </a:extLst>
          </p:cNvPr>
          <p:cNvGrpSpPr/>
          <p:nvPr/>
        </p:nvGrpSpPr>
        <p:grpSpPr>
          <a:xfrm>
            <a:off x="1265082" y="4822732"/>
            <a:ext cx="1416402" cy="1416402"/>
            <a:chOff x="1265082" y="5128861"/>
            <a:chExt cx="1416402" cy="1416402"/>
          </a:xfrm>
        </p:grpSpPr>
        <p:sp>
          <p:nvSpPr>
            <p:cNvPr id="23" name="Oval 22">
              <a:extLst>
                <a:ext uri="{FF2B5EF4-FFF2-40B4-BE49-F238E27FC236}">
                  <a16:creationId xmlns:a16="http://schemas.microsoft.com/office/drawing/2014/main" id="{3DF60932-E574-4852-85AB-34C1B23A3A76}"/>
                </a:ext>
                <a:ext uri="{C183D7F6-B498-43B3-948B-1728B52AA6E4}">
                  <adec:decorative xmlns:adec="http://schemas.microsoft.com/office/drawing/2017/decorative" val="1"/>
                </a:ext>
              </a:extLst>
            </p:cNvPr>
            <p:cNvSpPr/>
            <p:nvPr/>
          </p:nvSpPr>
          <p:spPr bwMode="auto">
            <a:xfrm>
              <a:off x="1265082" y="5128861"/>
              <a:ext cx="1416402" cy="1416402"/>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6A4AF934-19BD-4B93-8BBC-DEE87990E87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8315" y="5462094"/>
              <a:ext cx="749937" cy="749937"/>
            </a:xfrm>
            <a:prstGeom prst="rect">
              <a:avLst/>
            </a:prstGeom>
          </p:spPr>
        </p:pic>
      </p:grpSp>
      <p:sp>
        <p:nvSpPr>
          <p:cNvPr id="5" name="Content Placeholder 4">
            <a:extLst>
              <a:ext uri="{FF2B5EF4-FFF2-40B4-BE49-F238E27FC236}">
                <a16:creationId xmlns:a16="http://schemas.microsoft.com/office/drawing/2014/main" id="{9EF38797-7B8C-4A9C-B0B9-6C31739234A3}"/>
              </a:ext>
            </a:extLst>
          </p:cNvPr>
          <p:cNvSpPr>
            <a:spLocks noGrp="1"/>
          </p:cNvSpPr>
          <p:nvPr>
            <p:ph sz="quarter" idx="12"/>
          </p:nvPr>
        </p:nvSpPr>
        <p:spPr>
          <a:xfrm>
            <a:off x="3126038" y="5137353"/>
            <a:ext cx="5283200" cy="800219"/>
          </a:xfrm>
        </p:spPr>
        <p:txBody>
          <a:bodyPr/>
          <a:lstStyle/>
          <a:p>
            <a:pPr lvl="0" defTabSz="914400">
              <a:buSzTx/>
              <a:defRPr/>
            </a:pPr>
            <a:r>
              <a:rPr lang="en-US" sz="2000" spc="0" dirty="0">
                <a:solidFill>
                  <a:srgbClr val="0078D3"/>
                </a:solidFill>
                <a:latin typeface="Segoe UI Semibold" panose="020B0702040204020203" pitchFamily="34" charset="0"/>
                <a:cs typeface="Segoe UI Semibold" panose="020B0702040204020203" pitchFamily="34" charset="0"/>
              </a:rPr>
              <a:t>Define your initial governance baseline.</a:t>
            </a:r>
          </a:p>
          <a:p>
            <a:pPr lvl="0" defTabSz="914400">
              <a:buSzTx/>
              <a:defRPr/>
            </a:pPr>
            <a:r>
              <a:rPr lang="en-US" sz="2000" spc="0" dirty="0">
                <a:latin typeface="Segoe UI" panose="020B0502040204020203" pitchFamily="34" charset="0"/>
                <a:cs typeface="Segoe UI" panose="020B0502040204020203" pitchFamily="34" charset="0"/>
              </a:rPr>
              <a:t>Schedule a Governance workshop.</a:t>
            </a:r>
            <a:endParaRPr lang="en-US" dirty="0"/>
          </a:p>
        </p:txBody>
      </p:sp>
    </p:spTree>
    <p:extLst>
      <p:ext uri="{BB962C8B-B14F-4D97-AF65-F5344CB8AC3E}">
        <p14:creationId xmlns:p14="http://schemas.microsoft.com/office/powerpoint/2010/main" val="1860565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64" presetClass="path" presetSubtype="0" decel="100000" fill="hold" nodeType="withEffect">
                                  <p:stCondLst>
                                    <p:cond delay="0"/>
                                  </p:stCondLst>
                                  <p:childTnLst>
                                    <p:animMotion origin="layout" path="M -2.70833E-6 0.10023 L -2.70833E-6 2.22222E-6 " pathEditMode="relative" rAng="0" ptsTypes="AA">
                                      <p:cBhvr>
                                        <p:cTn id="9" dur="750" fill="hold"/>
                                        <p:tgtEl>
                                          <p:spTgt spid="28"/>
                                        </p:tgtEl>
                                        <p:attrNameLst>
                                          <p:attrName>ppt_x</p:attrName>
                                          <p:attrName>ppt_y</p:attrName>
                                        </p:attrNameLst>
                                      </p:cBhvr>
                                      <p:rCtr x="0" y="-6736"/>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4" presetClass="path" presetSubtype="0" decel="100000" fill="hold" grpId="1" nodeType="withEffect">
                                  <p:stCondLst>
                                    <p:cond delay="0"/>
                                  </p:stCondLst>
                                  <p:childTnLst>
                                    <p:animMotion origin="layout" path="M -2.70833E-6 0.10023 L -2.70833E-6 2.22222E-6 " pathEditMode="relative" rAng="0" ptsTypes="AA">
                                      <p:cBhvr>
                                        <p:cTn id="14" dur="750" fill="hold"/>
                                        <p:tgtEl>
                                          <p:spTgt spid="3"/>
                                        </p:tgtEl>
                                        <p:attrNameLst>
                                          <p:attrName>ppt_x</p:attrName>
                                          <p:attrName>ppt_y</p:attrName>
                                        </p:attrNameLst>
                                      </p:cBhvr>
                                      <p:rCtr x="0" y="-6736"/>
                                    </p:animMotion>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4" presetClass="path" presetSubtype="0" decel="100000" fill="hold" nodeType="withEffect">
                                  <p:stCondLst>
                                    <p:cond delay="0"/>
                                  </p:stCondLst>
                                  <p:childTnLst>
                                    <p:animMotion origin="layout" path="M -2.70833E-6 0.10023 L -2.70833E-6 2.22222E-6 " pathEditMode="relative" rAng="0" ptsTypes="AA">
                                      <p:cBhvr>
                                        <p:cTn id="20" dur="750" fill="hold"/>
                                        <p:tgtEl>
                                          <p:spTgt spid="27"/>
                                        </p:tgtEl>
                                        <p:attrNameLst>
                                          <p:attrName>ppt_x</p:attrName>
                                          <p:attrName>ppt_y</p:attrName>
                                        </p:attrNameLst>
                                      </p:cBhvr>
                                      <p:rCtr x="0" y="-6736"/>
                                    </p:animMotion>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64" presetClass="path" presetSubtype="0" decel="100000" fill="hold" grpId="1" nodeType="withEffect">
                                  <p:stCondLst>
                                    <p:cond delay="0"/>
                                  </p:stCondLst>
                                  <p:childTnLst>
                                    <p:animMotion origin="layout" path="M -2.70833E-6 0.10023 L -2.70833E-6 2.22222E-6 " pathEditMode="relative" rAng="0" ptsTypes="AA">
                                      <p:cBhvr>
                                        <p:cTn id="25" dur="750" fill="hold"/>
                                        <p:tgtEl>
                                          <p:spTgt spid="4"/>
                                        </p:tgtEl>
                                        <p:attrNameLst>
                                          <p:attrName>ppt_x</p:attrName>
                                          <p:attrName>ppt_y</p:attrName>
                                        </p:attrNameLst>
                                      </p:cBhvr>
                                      <p:rCtr x="0" y="-6736"/>
                                    </p:animMotion>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64" presetClass="path" presetSubtype="0" decel="100000" fill="hold" nodeType="withEffect">
                                  <p:stCondLst>
                                    <p:cond delay="0"/>
                                  </p:stCondLst>
                                  <p:childTnLst>
                                    <p:animMotion origin="layout" path="M -2.70833E-6 0.10023 L -2.70833E-6 2.22222E-6 " pathEditMode="relative" rAng="0" ptsTypes="AA">
                                      <p:cBhvr>
                                        <p:cTn id="31" dur="750" fill="hold"/>
                                        <p:tgtEl>
                                          <p:spTgt spid="26"/>
                                        </p:tgtEl>
                                        <p:attrNameLst>
                                          <p:attrName>ppt_x</p:attrName>
                                          <p:attrName>ppt_y</p:attrName>
                                        </p:attrNameLst>
                                      </p:cBhvr>
                                      <p:rCtr x="0" y="-6736"/>
                                    </p:animMotion>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64" presetClass="path" presetSubtype="0" decel="100000" fill="hold" grpId="1" nodeType="withEffect">
                                  <p:stCondLst>
                                    <p:cond delay="0"/>
                                  </p:stCondLst>
                                  <p:childTnLst>
                                    <p:animMotion origin="layout" path="M -2.70833E-6 0.10023 L -2.70833E-6 2.22222E-6 " pathEditMode="relative" rAng="0" ptsTypes="AA">
                                      <p:cBhvr>
                                        <p:cTn id="36" dur="750" fill="hold"/>
                                        <p:tgtEl>
                                          <p:spTgt spid="5"/>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6" y="620428"/>
            <a:ext cx="1938070" cy="400703"/>
          </a:xfrm>
        </p:spPr>
        <p:txBody>
          <a:bodyPr/>
          <a:lstStyle/>
          <a:p>
            <a:r>
              <a:rPr lang="en-US" dirty="0"/>
              <a:t>Resources</a:t>
            </a:r>
          </a:p>
        </p:txBody>
      </p:sp>
      <p:sp>
        <p:nvSpPr>
          <p:cNvPr id="4" name="Text Placeholder 3">
            <a:extLst>
              <a:ext uri="{FF2B5EF4-FFF2-40B4-BE49-F238E27FC236}">
                <a16:creationId xmlns:a16="http://schemas.microsoft.com/office/drawing/2014/main" id="{2DB9278B-0472-42B1-83BC-BF07F085DA77}"/>
              </a:ext>
            </a:extLst>
          </p:cNvPr>
          <p:cNvSpPr>
            <a:spLocks noGrp="1"/>
          </p:cNvSpPr>
          <p:nvPr>
            <p:ph sz="quarter" idx="10"/>
          </p:nvPr>
        </p:nvSpPr>
        <p:spPr>
          <a:xfrm>
            <a:off x="455996" y="1809026"/>
            <a:ext cx="9363334" cy="461665"/>
          </a:xfrm>
        </p:spPr>
        <p:txBody>
          <a:bodyPr/>
          <a:lstStyle/>
          <a:p>
            <a:pPr marL="0" indent="0">
              <a:buNone/>
            </a:pPr>
            <a:r>
              <a:rPr lang="en-US" sz="1800" spc="0" dirty="0">
                <a:solidFill>
                  <a:schemeClr val="tx2"/>
                </a:solidFill>
                <a:latin typeface="+mn-lt"/>
              </a:rPr>
              <a:t>Learn more about the Microsoft Cloud Adoption Framework and cloud management</a:t>
            </a:r>
            <a:r>
              <a:rPr lang="en-US" sz="1800" spc="0" dirty="0">
                <a:solidFill>
                  <a:schemeClr val="tx2"/>
                </a:solidFill>
              </a:rPr>
              <a:t>.</a:t>
            </a:r>
          </a:p>
        </p:txBody>
      </p:sp>
      <p:sp>
        <p:nvSpPr>
          <p:cNvPr id="5" name="Content Placeholder 4">
            <a:extLst>
              <a:ext uri="{FF2B5EF4-FFF2-40B4-BE49-F238E27FC236}">
                <a16:creationId xmlns:a16="http://schemas.microsoft.com/office/drawing/2014/main" id="{9B884008-67E2-4791-B570-EB5751493956}"/>
              </a:ext>
            </a:extLst>
          </p:cNvPr>
          <p:cNvSpPr>
            <a:spLocks noGrp="1"/>
          </p:cNvSpPr>
          <p:nvPr>
            <p:ph sz="quarter" idx="11"/>
          </p:nvPr>
        </p:nvSpPr>
        <p:spPr>
          <a:xfrm>
            <a:off x="612776" y="2600654"/>
            <a:ext cx="5419898" cy="569852"/>
          </a:xfrm>
        </p:spPr>
        <p:txBody>
          <a:bodyPr/>
          <a:lstStyle/>
          <a:p>
            <a:pPr lvl="0" defTabSz="914400">
              <a:spcAft>
                <a:spcPts val="2400"/>
              </a:spcAft>
              <a:defRPr/>
            </a:pPr>
            <a:r>
              <a:rPr lang="en-IN" sz="1400" b="1" spc="0" dirty="0">
                <a:latin typeface="Segoe UI"/>
                <a:ea typeface="Segoe UI" pitchFamily="34" charset="0"/>
                <a:cs typeface="Segoe UI" pitchFamily="34" charset="0"/>
              </a:rPr>
              <a:t>Microsoft Cloud Adoption Framework for Azure: Introduction</a:t>
            </a:r>
            <a:br>
              <a:rPr lang="en-US" sz="1400" spc="0" dirty="0">
                <a:latin typeface="Segoe UI"/>
              </a:rPr>
            </a:br>
            <a:r>
              <a:rPr lang="en-US" sz="1400" spc="0" dirty="0">
                <a:solidFill>
                  <a:srgbClr val="0078D3"/>
                </a:solidFill>
                <a:latin typeface="Segoe UI"/>
                <a:ea typeface="Segoe UI" pitchFamily="34" charset="0"/>
                <a:cs typeface="Segoe UI" pitchFamily="34" charset="0"/>
                <a:hlinkClick r:id="rId3">
                  <a:extLst>
                    <a:ext uri="{A12FA001-AC4F-418D-AE19-62706E023703}">
                      <ahyp:hlinkClr xmlns:ahyp="http://schemas.microsoft.com/office/drawing/2018/hyperlinkcolor" val="tx"/>
                    </a:ext>
                  </a:extLst>
                </a:hlinkClick>
              </a:rPr>
              <a:t>https://azure.microsoft.com/cloud-adoption-framework/</a:t>
            </a:r>
            <a:r>
              <a:rPr lang="en-US" sz="1400" spc="0" dirty="0">
                <a:solidFill>
                  <a:srgbClr val="0078D3"/>
                </a:solidFill>
                <a:latin typeface="Segoe UI"/>
                <a:ea typeface="Segoe UI" pitchFamily="34" charset="0"/>
                <a:cs typeface="Segoe UI" pitchFamily="34" charset="0"/>
              </a:rPr>
              <a:t> </a:t>
            </a:r>
            <a:endParaRPr lang="en-US" dirty="0"/>
          </a:p>
        </p:txBody>
      </p:sp>
      <p:sp>
        <p:nvSpPr>
          <p:cNvPr id="6" name="Content Placeholder 5">
            <a:extLst>
              <a:ext uri="{FF2B5EF4-FFF2-40B4-BE49-F238E27FC236}">
                <a16:creationId xmlns:a16="http://schemas.microsoft.com/office/drawing/2014/main" id="{86C049F7-B853-478F-946A-1DC5F01C9585}"/>
              </a:ext>
            </a:extLst>
          </p:cNvPr>
          <p:cNvSpPr>
            <a:spLocks noGrp="1"/>
          </p:cNvSpPr>
          <p:nvPr>
            <p:ph sz="quarter" idx="12"/>
          </p:nvPr>
        </p:nvSpPr>
        <p:spPr>
          <a:xfrm>
            <a:off x="612776" y="3333688"/>
            <a:ext cx="5619404" cy="623366"/>
          </a:xfrm>
        </p:spPr>
        <p:txBody>
          <a:bodyPr/>
          <a:lstStyle/>
          <a:p>
            <a:pPr lvl="0" defTabSz="914400">
              <a:spcAft>
                <a:spcPts val="2400"/>
              </a:spcAft>
              <a:defRPr/>
            </a:pPr>
            <a:r>
              <a:rPr lang="en-IN" sz="1400" b="1" spc="0" dirty="0">
                <a:latin typeface="Segoe UI"/>
                <a:ea typeface="Segoe UI" pitchFamily="34" charset="0"/>
                <a:cs typeface="Segoe UI" pitchFamily="34" charset="0"/>
              </a:rPr>
              <a:t>Microsoft Cloud Adoption Framework for Azure: Documentation</a:t>
            </a:r>
            <a:br>
              <a:rPr lang="en-US" sz="1400" b="1" spc="0" dirty="0">
                <a:latin typeface="Segoe UI"/>
                <a:ea typeface="Segoe UI" pitchFamily="34" charset="0"/>
                <a:cs typeface="Segoe UI" pitchFamily="34" charset="0"/>
              </a:rPr>
            </a:br>
            <a:r>
              <a:rPr lang="en-US" sz="1400" spc="0" dirty="0">
                <a:solidFill>
                  <a:srgbClr val="0078D3"/>
                </a:solidFill>
                <a:latin typeface="Segoe UI"/>
                <a:ea typeface="Segoe UI" pitchFamily="34" charset="0"/>
                <a:cs typeface="Segoe UI" pitchFamily="34" charset="0"/>
                <a:hlinkClick r:id="rId4">
                  <a:extLst>
                    <a:ext uri="{A12FA001-AC4F-418D-AE19-62706E023703}">
                      <ahyp:hlinkClr xmlns:ahyp="http://schemas.microsoft.com/office/drawing/2018/hyperlinkcolor" val="tx"/>
                    </a:ext>
                  </a:extLst>
                </a:hlinkClick>
              </a:rPr>
              <a:t>https://docs.microsoft.com/azure/cloud-adoption-framework/</a:t>
            </a:r>
            <a:r>
              <a:rPr lang="en-US" sz="1400" spc="0" dirty="0">
                <a:solidFill>
                  <a:srgbClr val="0078D3"/>
                </a:solidFill>
                <a:latin typeface="Segoe UI"/>
                <a:ea typeface="Segoe UI" pitchFamily="34" charset="0"/>
                <a:cs typeface="Segoe UI" pitchFamily="34" charset="0"/>
              </a:rPr>
              <a:t> </a:t>
            </a:r>
            <a:endParaRPr lang="en-US" dirty="0"/>
          </a:p>
        </p:txBody>
      </p:sp>
      <p:sp>
        <p:nvSpPr>
          <p:cNvPr id="8" name="Content Placeholder 7">
            <a:extLst>
              <a:ext uri="{FF2B5EF4-FFF2-40B4-BE49-F238E27FC236}">
                <a16:creationId xmlns:a16="http://schemas.microsoft.com/office/drawing/2014/main" id="{EB1D8345-66E5-46C7-A0C1-DF51F9A0A434}"/>
              </a:ext>
            </a:extLst>
          </p:cNvPr>
          <p:cNvSpPr>
            <a:spLocks noGrp="1"/>
          </p:cNvSpPr>
          <p:nvPr>
            <p:ph sz="quarter" idx="14"/>
          </p:nvPr>
        </p:nvSpPr>
        <p:spPr>
          <a:xfrm>
            <a:off x="612776" y="4063148"/>
            <a:ext cx="7315200" cy="608537"/>
          </a:xfrm>
        </p:spPr>
        <p:txBody>
          <a:bodyPr/>
          <a:lstStyle/>
          <a:p>
            <a:pPr lvl="0" defTabSz="914400">
              <a:spcAft>
                <a:spcPts val="2400"/>
              </a:spcAft>
              <a:defRPr/>
            </a:pPr>
            <a:r>
              <a:rPr lang="en-IN" sz="1400" b="1" spc="0" dirty="0">
                <a:latin typeface="Segoe UI"/>
                <a:ea typeface="Segoe UI" pitchFamily="34" charset="0"/>
                <a:cs typeface="Segoe UI" pitchFamily="34" charset="0"/>
              </a:rPr>
              <a:t>Cloud management in the Cloud Adoption Framework</a:t>
            </a:r>
            <a:br>
              <a:rPr lang="en-IN" sz="1400" b="1" spc="0" dirty="0">
                <a:latin typeface="Segoe UI"/>
                <a:ea typeface="Segoe UI" pitchFamily="34" charset="0"/>
                <a:cs typeface="Segoe UI" pitchFamily="34" charset="0"/>
              </a:rPr>
            </a:br>
            <a:r>
              <a:rPr lang="en-US" sz="1400" spc="0" dirty="0">
                <a:solidFill>
                  <a:srgbClr val="0078D3"/>
                </a:solidFill>
                <a:latin typeface="Segoe UI"/>
                <a:ea typeface="Segoe UI" pitchFamily="34" charset="0"/>
                <a:cs typeface="Segoe UI" pitchFamily="34" charset="0"/>
                <a:hlinkClick r:id="rId5">
                  <a:extLst>
                    <a:ext uri="{A12FA001-AC4F-418D-AE19-62706E023703}">
                      <ahyp:hlinkClr xmlns:ahyp="http://schemas.microsoft.com/office/drawing/2018/hyperlinkcolor" val="tx"/>
                    </a:ext>
                  </a:extLst>
                </a:hlinkClick>
              </a:rPr>
              <a:t>https://docs.microsoft.com/en-us/azure/cloud-adoption-framework/govern/methodology</a:t>
            </a:r>
            <a:endParaRPr lang="en-US" dirty="0"/>
          </a:p>
        </p:txBody>
      </p:sp>
      <p:sp>
        <p:nvSpPr>
          <p:cNvPr id="7" name="Content Placeholder 6">
            <a:extLst>
              <a:ext uri="{FF2B5EF4-FFF2-40B4-BE49-F238E27FC236}">
                <a16:creationId xmlns:a16="http://schemas.microsoft.com/office/drawing/2014/main" id="{BE57E3A3-018C-4CE7-97C7-72872C7393DA}"/>
              </a:ext>
            </a:extLst>
          </p:cNvPr>
          <p:cNvSpPr>
            <a:spLocks noGrp="1"/>
          </p:cNvSpPr>
          <p:nvPr>
            <p:ph sz="quarter" idx="13"/>
          </p:nvPr>
        </p:nvSpPr>
        <p:spPr>
          <a:xfrm>
            <a:off x="612776" y="4792530"/>
            <a:ext cx="3244850" cy="615553"/>
          </a:xfrm>
        </p:spPr>
        <p:txBody>
          <a:bodyPr/>
          <a:lstStyle/>
          <a:p>
            <a:pPr lvl="0" defTabSz="914400">
              <a:spcAft>
                <a:spcPts val="2400"/>
              </a:spcAft>
              <a:defRPr/>
            </a:pPr>
            <a:r>
              <a:rPr lang="en-IN" sz="1400" b="1" spc="0" dirty="0">
                <a:latin typeface="Segoe UI"/>
                <a:ea typeface="Segoe UI" pitchFamily="34" charset="0"/>
                <a:cs typeface="Segoe UI" pitchFamily="34" charset="0"/>
              </a:rPr>
              <a:t>Governance benchmark assessment</a:t>
            </a:r>
            <a:br>
              <a:rPr lang="en-US" sz="1400" b="1" spc="0" dirty="0">
                <a:latin typeface="Segoe UI"/>
                <a:ea typeface="Segoe UI" pitchFamily="34" charset="0"/>
                <a:cs typeface="Segoe UI" pitchFamily="34" charset="0"/>
              </a:rPr>
            </a:br>
            <a:r>
              <a:rPr lang="en-US" sz="1400" spc="0" dirty="0">
                <a:solidFill>
                  <a:srgbClr val="0078D3"/>
                </a:solidFill>
                <a:latin typeface="Segoe UI"/>
                <a:hlinkClick r:id="rId6">
                  <a:extLst>
                    <a:ext uri="{A12FA001-AC4F-418D-AE19-62706E023703}">
                      <ahyp:hlinkClr xmlns:ahyp="http://schemas.microsoft.com/office/drawing/2018/hyperlinkcolor" val="tx"/>
                    </a:ext>
                  </a:extLst>
                </a:hlinkClick>
              </a:rPr>
              <a:t>aka.ms/adopt/assess/govern</a:t>
            </a:r>
            <a:endParaRPr lang="en-US" dirty="0"/>
          </a:p>
        </p:txBody>
      </p:sp>
      <p:sp>
        <p:nvSpPr>
          <p:cNvPr id="9" name="Content Placeholder 13">
            <a:extLst>
              <a:ext uri="{FF2B5EF4-FFF2-40B4-BE49-F238E27FC236}">
                <a16:creationId xmlns:a16="http://schemas.microsoft.com/office/drawing/2014/main" id="{2506AA7E-CBFA-4902-AD8D-D399D347F445}"/>
              </a:ext>
            </a:extLst>
          </p:cNvPr>
          <p:cNvSpPr>
            <a:spLocks noGrp="1"/>
          </p:cNvSpPr>
          <p:nvPr>
            <p:ph sz="quarter" idx="15"/>
          </p:nvPr>
        </p:nvSpPr>
        <p:spPr>
          <a:xfrm>
            <a:off x="612776" y="5528928"/>
            <a:ext cx="7505699" cy="678978"/>
          </a:xfrm>
        </p:spPr>
        <p:txBody>
          <a:bodyPr/>
          <a:lstStyle/>
          <a:p>
            <a:pPr lvl="0" defTabSz="914400">
              <a:spcAft>
                <a:spcPts val="2400"/>
              </a:spcAft>
              <a:buSzTx/>
              <a:defRPr/>
            </a:pPr>
            <a:r>
              <a:rPr lang="en-IN" sz="1400" b="1" spc="0" dirty="0">
                <a:latin typeface="Segoe UI"/>
                <a:ea typeface="Segoe UI" pitchFamily="34" charset="0"/>
                <a:cs typeface="Segoe UI" pitchFamily="34" charset="0"/>
              </a:rPr>
              <a:t>Enterprise Scale landing zone</a:t>
            </a:r>
            <a:br>
              <a:rPr lang="en-IN" sz="1400" b="1" spc="0" dirty="0">
                <a:latin typeface="Segoe UI"/>
                <a:ea typeface="Segoe UI" pitchFamily="34" charset="0"/>
                <a:cs typeface="Segoe UI" pitchFamily="34" charset="0"/>
              </a:rPr>
            </a:br>
            <a:r>
              <a:rPr lang="en-US" sz="1400" spc="0" dirty="0">
                <a:solidFill>
                  <a:srgbClr val="0078D3"/>
                </a:solidFill>
                <a:latin typeface="Segoe UI"/>
                <a:hlinkClick r:id="rId7">
                  <a:extLst>
                    <a:ext uri="{A12FA001-AC4F-418D-AE19-62706E023703}">
                      <ahyp:hlinkClr xmlns:ahyp="http://schemas.microsoft.com/office/drawing/2018/hyperlinkcolor" val="tx"/>
                    </a:ext>
                  </a:extLst>
                </a:hlinkClick>
              </a:rPr>
              <a:t>https://docs.microsoft.com/en-us/azure/cloud-adoption-framework/ready/enterprise-scale/</a:t>
            </a:r>
            <a:endParaRPr lang="en-US" sz="1400" spc="0" dirty="0">
              <a:solidFill>
                <a:srgbClr val="0078D3"/>
              </a:solidFill>
              <a:latin typeface="Segoe UI"/>
            </a:endParaRPr>
          </a:p>
        </p:txBody>
      </p:sp>
    </p:spTree>
    <p:extLst>
      <p:ext uri="{BB962C8B-B14F-4D97-AF65-F5344CB8AC3E}">
        <p14:creationId xmlns:p14="http://schemas.microsoft.com/office/powerpoint/2010/main" val="738900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dvAuto="0"/>
      <p:bldP spid="6" grpId="0" build="p" advAuto="0"/>
      <p:bldP spid="8" grpId="0" build="p" advAuto="0"/>
      <p:bldP spid="7" grpId="0" build="p" advAuto="0"/>
      <p:bldP spid="9" grpId="0" build="p"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83E471-E50A-470A-84F0-BA93250EE8E0}"/>
              </a:ext>
            </a:extLst>
          </p:cNvPr>
          <p:cNvSpPr>
            <a:spLocks noGrp="1"/>
          </p:cNvSpPr>
          <p:nvPr>
            <p:ph type="title"/>
          </p:nvPr>
        </p:nvSpPr>
        <p:spPr/>
        <p:txBody>
          <a:bodyPr/>
          <a:lstStyle/>
          <a:p>
            <a:r>
              <a:rPr lang="en-US" dirty="0"/>
              <a:t>Thank you.</a:t>
            </a:r>
          </a:p>
        </p:txBody>
      </p:sp>
      <p:sp>
        <p:nvSpPr>
          <p:cNvPr id="9" name="Text Placeholder 4">
            <a:extLst>
              <a:ext uri="{FF2B5EF4-FFF2-40B4-BE49-F238E27FC236}">
                <a16:creationId xmlns:a16="http://schemas.microsoft.com/office/drawing/2014/main" id="{EE8C8DFF-5FAA-4C6F-8245-ACE0918E44CC}"/>
              </a:ext>
            </a:extLst>
          </p:cNvPr>
          <p:cNvSpPr>
            <a:spLocks noGrp="1"/>
          </p:cNvSpPr>
          <p:nvPr>
            <p:ph type="body" sz="quarter" idx="13"/>
          </p:nvPr>
        </p:nvSpPr>
        <p:spPr>
          <a:xfrm>
            <a:off x="454170" y="6451543"/>
            <a:ext cx="2304270" cy="105542"/>
          </a:xfr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endPar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5" name="Picture 4" descr="Microsoft Azure logo">
            <a:extLst>
              <a:ext uri="{FF2B5EF4-FFF2-40B4-BE49-F238E27FC236}">
                <a16:creationId xmlns:a16="http://schemas.microsoft.com/office/drawing/2014/main" id="{D47B8D94-CAC0-4C9E-AD3A-2EA0FB15B8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116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41927" y="629543"/>
            <a:ext cx="11306469" cy="403137"/>
          </a:xfrm>
        </p:spPr>
        <p:txBody>
          <a:bodyPr/>
          <a:lstStyle/>
          <a:p>
            <a:r>
              <a:rPr lang="en-US" dirty="0"/>
              <a:t>Principle of </a:t>
            </a:r>
            <a:r>
              <a:rPr lang="en-US" dirty="0">
                <a:solidFill>
                  <a:schemeClr val="tx2"/>
                </a:solidFill>
              </a:rPr>
              <a:t>governance</a:t>
            </a:r>
            <a:r>
              <a:rPr lang="en-US" dirty="0"/>
              <a:t> = Achieve </a:t>
            </a:r>
            <a:r>
              <a:rPr lang="en-US" dirty="0">
                <a:solidFill>
                  <a:schemeClr val="tx2"/>
                </a:solidFill>
              </a:rPr>
              <a:t>balance.</a:t>
            </a:r>
            <a:r>
              <a:rPr lang="en-US" dirty="0"/>
              <a:t> Deliver </a:t>
            </a:r>
            <a:r>
              <a:rPr lang="en-US" dirty="0">
                <a:solidFill>
                  <a:schemeClr val="tx2"/>
                </a:solidFill>
              </a:rPr>
              <a:t>modernization.</a:t>
            </a:r>
          </a:p>
        </p:txBody>
      </p:sp>
      <p:grpSp>
        <p:nvGrpSpPr>
          <p:cNvPr id="22" name="Group 21" descr="Diagram showing the Microsoft Cloud Adoption Framework for Azure. The framework shows usage of documentation, tools, templates, and best practices to achieve accurate results aligning people, process and technology.">
            <a:extLst>
              <a:ext uri="{FF2B5EF4-FFF2-40B4-BE49-F238E27FC236}">
                <a16:creationId xmlns:a16="http://schemas.microsoft.com/office/drawing/2014/main" id="{A6A5608C-02BE-4AA6-8365-7909291A6321}"/>
              </a:ext>
            </a:extLst>
          </p:cNvPr>
          <p:cNvGrpSpPr/>
          <p:nvPr/>
        </p:nvGrpSpPr>
        <p:grpSpPr>
          <a:xfrm>
            <a:off x="1050342" y="1110092"/>
            <a:ext cx="4201722" cy="4246435"/>
            <a:chOff x="1050342" y="1110092"/>
            <a:chExt cx="4201722" cy="4246435"/>
          </a:xfrm>
        </p:grpSpPr>
        <p:grpSp>
          <p:nvGrpSpPr>
            <p:cNvPr id="85" name="Group 84" descr="Circle that rotates">
              <a:extLst>
                <a:ext uri="{FF2B5EF4-FFF2-40B4-BE49-F238E27FC236}">
                  <a16:creationId xmlns:a16="http://schemas.microsoft.com/office/drawing/2014/main" id="{11BFC825-BF5A-4893-8AAF-04F9F7509D89}"/>
                </a:ext>
              </a:extLst>
            </p:cNvPr>
            <p:cNvGrpSpPr/>
            <p:nvPr/>
          </p:nvGrpSpPr>
          <p:grpSpPr>
            <a:xfrm>
              <a:off x="1050342" y="1110092"/>
              <a:ext cx="4201722" cy="4201722"/>
              <a:chOff x="5928360" y="269969"/>
              <a:chExt cx="6064844" cy="6064844"/>
            </a:xfrm>
          </p:grpSpPr>
          <p:grpSp>
            <p:nvGrpSpPr>
              <p:cNvPr id="86" name="Group 85">
                <a:extLst>
                  <a:ext uri="{FF2B5EF4-FFF2-40B4-BE49-F238E27FC236}">
                    <a16:creationId xmlns:a16="http://schemas.microsoft.com/office/drawing/2014/main" id="{C766A729-9571-43A6-9063-A7AC7363C246}"/>
                  </a:ext>
                </a:extLst>
              </p:cNvPr>
              <p:cNvGrpSpPr/>
              <p:nvPr/>
            </p:nvGrpSpPr>
            <p:grpSpPr>
              <a:xfrm>
                <a:off x="6343470" y="526431"/>
                <a:ext cx="5269360" cy="5399630"/>
                <a:chOff x="6343470" y="526431"/>
                <a:chExt cx="5269360" cy="5399630"/>
              </a:xfrm>
            </p:grpSpPr>
            <p:grpSp>
              <p:nvGrpSpPr>
                <p:cNvPr id="88" name="Group 87">
                  <a:extLst>
                    <a:ext uri="{FF2B5EF4-FFF2-40B4-BE49-F238E27FC236}">
                      <a16:creationId xmlns:a16="http://schemas.microsoft.com/office/drawing/2014/main" id="{0528367E-C24E-4DFF-8DFC-8393D12D340A}"/>
                    </a:ext>
                  </a:extLst>
                </p:cNvPr>
                <p:cNvGrpSpPr/>
                <p:nvPr/>
              </p:nvGrpSpPr>
              <p:grpSpPr>
                <a:xfrm>
                  <a:off x="6343470" y="526431"/>
                  <a:ext cx="5269360" cy="5399630"/>
                  <a:chOff x="6343470" y="526431"/>
                  <a:chExt cx="5269360" cy="5399630"/>
                </a:xfrm>
              </p:grpSpPr>
              <p:sp>
                <p:nvSpPr>
                  <p:cNvPr id="92" name="Oval 91">
                    <a:extLst>
                      <a:ext uri="{FF2B5EF4-FFF2-40B4-BE49-F238E27FC236}">
                        <a16:creationId xmlns:a16="http://schemas.microsoft.com/office/drawing/2014/main" id="{490E7281-BA6C-46DB-974F-302B133EBF48}"/>
                      </a:ext>
                      <a:ext uri="{C183D7F6-B498-43B3-948B-1728B52AA6E4}">
                        <adec:decorative xmlns:adec="http://schemas.microsoft.com/office/drawing/2017/decorative" val="1"/>
                      </a:ext>
                    </a:extLst>
                  </p:cNvPr>
                  <p:cNvSpPr/>
                  <p:nvPr/>
                </p:nvSpPr>
                <p:spPr bwMode="auto">
                  <a:xfrm>
                    <a:off x="6343470" y="656701"/>
                    <a:ext cx="5269360" cy="5269360"/>
                  </a:xfrm>
                  <a:prstGeom prst="ellipse">
                    <a:avLst/>
                  </a:prstGeom>
                  <a:no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A528205E-B04B-4168-9461-26CBB01793DB}"/>
                      </a:ext>
                      <a:ext uri="{C183D7F6-B498-43B3-948B-1728B52AA6E4}">
                        <adec:decorative xmlns:adec="http://schemas.microsoft.com/office/drawing/2017/decorative" val="1"/>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25F913CD-3BDE-41C9-9083-7C9E1CCB81AB}"/>
                      </a:ext>
                      <a:ext uri="{C183D7F6-B498-43B3-948B-1728B52AA6E4}">
                        <adec:decorative xmlns:adec="http://schemas.microsoft.com/office/drawing/2017/decorative" val="1"/>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7067CB03-286B-40F6-A5BA-00947B5FB0C0}"/>
                      </a:ext>
                      <a:ext uri="{C183D7F6-B498-43B3-948B-1728B52AA6E4}">
                        <adec:decorative xmlns:adec="http://schemas.microsoft.com/office/drawing/2017/decorative" val="1"/>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89" name="Isosceles Triangle 88">
                  <a:extLst>
                    <a:ext uri="{FF2B5EF4-FFF2-40B4-BE49-F238E27FC236}">
                      <a16:creationId xmlns:a16="http://schemas.microsoft.com/office/drawing/2014/main" id="{0711C6B0-85EC-4C11-A986-3149997491E7}"/>
                    </a:ext>
                    <a:ext uri="{C183D7F6-B498-43B3-948B-1728B52AA6E4}">
                      <adec:decorative xmlns:adec="http://schemas.microsoft.com/office/drawing/2017/decorative" val="1"/>
                    </a:ext>
                  </a:extLst>
                </p:cNvPr>
                <p:cNvSpPr/>
                <p:nvPr/>
              </p:nvSpPr>
              <p:spPr bwMode="auto">
                <a:xfrm rot="5235495">
                  <a:off x="8720093" y="581778"/>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90" name="Isosceles Triangle 89">
                  <a:extLst>
                    <a:ext uri="{FF2B5EF4-FFF2-40B4-BE49-F238E27FC236}">
                      <a16:creationId xmlns:a16="http://schemas.microsoft.com/office/drawing/2014/main" id="{C963E450-ADD2-41B1-A435-6BD31F251928}"/>
                    </a:ext>
                    <a:ext uri="{C183D7F6-B498-43B3-948B-1728B52AA6E4}">
                      <adec:decorative xmlns:adec="http://schemas.microsoft.com/office/drawing/2017/decorative" val="1"/>
                    </a:ext>
                  </a:extLst>
                </p:cNvPr>
                <p:cNvSpPr/>
                <p:nvPr/>
              </p:nvSpPr>
              <p:spPr bwMode="auto">
                <a:xfrm rot="12779463">
                  <a:off x="11169242" y="447714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91" name="Isosceles Triangle 90">
                  <a:extLst>
                    <a:ext uri="{FF2B5EF4-FFF2-40B4-BE49-F238E27FC236}">
                      <a16:creationId xmlns:a16="http://schemas.microsoft.com/office/drawing/2014/main" id="{C4D2E9E3-7998-4DDD-A020-72A7A8159D46}"/>
                    </a:ext>
                    <a:ext uri="{C183D7F6-B498-43B3-948B-1728B52AA6E4}">
                      <adec:decorative xmlns:adec="http://schemas.microsoft.com/office/drawing/2017/decorative" val="1"/>
                    </a:ext>
                  </a:extLst>
                </p:cNvPr>
                <p:cNvSpPr/>
                <p:nvPr/>
              </p:nvSpPr>
              <p:spPr bwMode="auto">
                <a:xfrm rot="19726302">
                  <a:off x="6691281" y="466906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87" name="Oval 86">
                <a:extLst>
                  <a:ext uri="{FF2B5EF4-FFF2-40B4-BE49-F238E27FC236}">
                    <a16:creationId xmlns:a16="http://schemas.microsoft.com/office/drawing/2014/main" id="{0B0777CB-B286-4EE8-9874-F9ECE161070B}"/>
                  </a:ext>
                  <a:ext uri="{C183D7F6-B498-43B3-948B-1728B52AA6E4}">
                    <adec:decorative xmlns:adec="http://schemas.microsoft.com/office/drawing/2017/decorative" val="1"/>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96" name="Group 95" descr="People, process, technology cycle">
              <a:extLst>
                <a:ext uri="{FF2B5EF4-FFF2-40B4-BE49-F238E27FC236}">
                  <a16:creationId xmlns:a16="http://schemas.microsoft.com/office/drawing/2014/main" id="{8FF7B136-D01B-421A-8E06-941B2AC08527}"/>
                </a:ext>
              </a:extLst>
            </p:cNvPr>
            <p:cNvGrpSpPr/>
            <p:nvPr/>
          </p:nvGrpSpPr>
          <p:grpSpPr>
            <a:xfrm>
              <a:off x="1250569" y="1370393"/>
              <a:ext cx="3846108" cy="3986134"/>
              <a:chOff x="6085880" y="530303"/>
              <a:chExt cx="5709057" cy="5916909"/>
            </a:xfrm>
          </p:grpSpPr>
          <p:sp>
            <p:nvSpPr>
              <p:cNvPr id="97" name="TextBox 96">
                <a:extLst>
                  <a:ext uri="{FF2B5EF4-FFF2-40B4-BE49-F238E27FC236}">
                    <a16:creationId xmlns:a16="http://schemas.microsoft.com/office/drawing/2014/main" id="{F6246F88-F81D-4B0F-8921-BB8E90756656}"/>
                  </a:ext>
                  <a:ext uri="{C183D7F6-B498-43B3-948B-1728B52AA6E4}">
                    <adec:decorative xmlns:adec="http://schemas.microsoft.com/office/drawing/2017/decorative" val="1"/>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People</a:t>
                </a:r>
              </a:p>
            </p:txBody>
          </p:sp>
          <p:sp>
            <p:nvSpPr>
              <p:cNvPr id="98" name="TextBox 97">
                <a:extLst>
                  <a:ext uri="{FF2B5EF4-FFF2-40B4-BE49-F238E27FC236}">
                    <a16:creationId xmlns:a16="http://schemas.microsoft.com/office/drawing/2014/main" id="{49310BB2-2E3B-4ACA-8AD7-F0AF902BE3A0}"/>
                  </a:ext>
                  <a:ext uri="{C183D7F6-B498-43B3-948B-1728B52AA6E4}">
                    <adec:decorative xmlns:adec="http://schemas.microsoft.com/office/drawing/2017/decorative" val="1"/>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Process</a:t>
                </a:r>
              </a:p>
            </p:txBody>
          </p:sp>
          <p:sp>
            <p:nvSpPr>
              <p:cNvPr id="99" name="TextBox 98">
                <a:extLst>
                  <a:ext uri="{FF2B5EF4-FFF2-40B4-BE49-F238E27FC236}">
                    <a16:creationId xmlns:a16="http://schemas.microsoft.com/office/drawing/2014/main" id="{1BAB63AA-F567-4D44-AE90-C5B783A076B4}"/>
                  </a:ext>
                  <a:ext uri="{C183D7F6-B498-43B3-948B-1728B52AA6E4}">
                    <adec:decorative xmlns:adec="http://schemas.microsoft.com/office/drawing/2017/decorative" val="1"/>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Technology</a:t>
                </a:r>
              </a:p>
            </p:txBody>
          </p:sp>
        </p:grpSp>
        <p:grpSp>
          <p:nvGrpSpPr>
            <p:cNvPr id="100" name="Group 99" descr="Documentation, tools, templates, best practices circle">
              <a:extLst>
                <a:ext uri="{FF2B5EF4-FFF2-40B4-BE49-F238E27FC236}">
                  <a16:creationId xmlns:a16="http://schemas.microsoft.com/office/drawing/2014/main" id="{411C740D-FCAF-4D30-AB4D-CD177F0653C2}"/>
                </a:ext>
              </a:extLst>
            </p:cNvPr>
            <p:cNvGrpSpPr/>
            <p:nvPr/>
          </p:nvGrpSpPr>
          <p:grpSpPr>
            <a:xfrm>
              <a:off x="1540227" y="1581233"/>
              <a:ext cx="3232912" cy="3224100"/>
              <a:chOff x="3866077" y="1051605"/>
              <a:chExt cx="4666445" cy="4653727"/>
            </a:xfrm>
            <a:solidFill>
              <a:schemeClr val="accent1"/>
            </a:solidFill>
          </p:grpSpPr>
          <p:grpSp>
            <p:nvGrpSpPr>
              <p:cNvPr id="101" name="Group 100">
                <a:extLst>
                  <a:ext uri="{FF2B5EF4-FFF2-40B4-BE49-F238E27FC236}">
                    <a16:creationId xmlns:a16="http://schemas.microsoft.com/office/drawing/2014/main" id="{282803BB-36CB-4D6F-9E26-7E5390A89671}"/>
                  </a:ext>
                </a:extLst>
              </p:cNvPr>
              <p:cNvGrpSpPr/>
              <p:nvPr/>
            </p:nvGrpSpPr>
            <p:grpSpPr>
              <a:xfrm>
                <a:off x="3866077" y="1051605"/>
                <a:ext cx="4666445" cy="4653727"/>
                <a:chOff x="3769633" y="1061799"/>
                <a:chExt cx="4822560" cy="4809418"/>
              </a:xfrm>
              <a:grpFill/>
            </p:grpSpPr>
            <p:sp>
              <p:nvSpPr>
                <p:cNvPr id="106" name="Freeform: Shape 105">
                  <a:extLst>
                    <a:ext uri="{FF2B5EF4-FFF2-40B4-BE49-F238E27FC236}">
                      <a16:creationId xmlns:a16="http://schemas.microsoft.com/office/drawing/2014/main" id="{DD55F2EB-57A4-42E8-9C4C-9B722925CF38}"/>
                    </a:ext>
                    <a:ext uri="{C183D7F6-B498-43B3-948B-1728B52AA6E4}">
                      <adec:decorative xmlns:adec="http://schemas.microsoft.com/office/drawing/2017/decorative" val="1"/>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DA129C9C-C805-4F14-9A18-00A6B620B520}"/>
                    </a:ext>
                    <a:ext uri="{C183D7F6-B498-43B3-948B-1728B52AA6E4}">
                      <adec:decorative xmlns:adec="http://schemas.microsoft.com/office/drawing/2017/decorative" val="1"/>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101CD71-28E9-404C-ADD5-C1AA4CC7E0E8}"/>
                    </a:ext>
                    <a:ext uri="{C183D7F6-B498-43B3-948B-1728B52AA6E4}">
                      <adec:decorative xmlns:adec="http://schemas.microsoft.com/office/drawing/2017/decorative" val="1"/>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D39FBCC9-B5B5-49B8-AED5-1895357E679D}"/>
                    </a:ext>
                    <a:ext uri="{C183D7F6-B498-43B3-948B-1728B52AA6E4}">
                      <adec:decorative xmlns:adec="http://schemas.microsoft.com/office/drawing/2017/decorative" val="1"/>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02" name="Trackers_EADF">
                <a:extLst>
                  <a:ext uri="{FF2B5EF4-FFF2-40B4-BE49-F238E27FC236}">
                    <a16:creationId xmlns:a16="http://schemas.microsoft.com/office/drawing/2014/main" id="{1A9DD5D4-B7E4-4F15-8202-6AE10CD8F3D6}"/>
                  </a:ext>
                  <a:ext uri="{C183D7F6-B498-43B3-948B-1728B52AA6E4}">
                    <adec:decorative xmlns:adec="http://schemas.microsoft.com/office/drawing/2017/decorative" val="1"/>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3" name="DeveloperTools_EC7A">
                <a:extLst>
                  <a:ext uri="{FF2B5EF4-FFF2-40B4-BE49-F238E27FC236}">
                    <a16:creationId xmlns:a16="http://schemas.microsoft.com/office/drawing/2014/main" id="{A83202E0-5039-47B6-8381-DEB8590EC293}"/>
                  </a:ext>
                  <a:ext uri="{C183D7F6-B498-43B3-948B-1728B52AA6E4}">
                    <adec:decorative xmlns:adec="http://schemas.microsoft.com/office/drawing/2017/decorative" val="1"/>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4" name="hand_3">
                <a:extLst>
                  <a:ext uri="{FF2B5EF4-FFF2-40B4-BE49-F238E27FC236}">
                    <a16:creationId xmlns:a16="http://schemas.microsoft.com/office/drawing/2014/main" id="{2DBCA062-3DF2-41D3-9744-487C5C7E110B}"/>
                  </a:ext>
                  <a:ext uri="{C183D7F6-B498-43B3-948B-1728B52AA6E4}">
                    <adec:decorative xmlns:adec="http://schemas.microsoft.com/office/drawing/2017/decorative" val="1"/>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GenericApp_EB3B">
                <a:extLst>
                  <a:ext uri="{FF2B5EF4-FFF2-40B4-BE49-F238E27FC236}">
                    <a16:creationId xmlns:a16="http://schemas.microsoft.com/office/drawing/2014/main" id="{341883E4-9125-48FD-97B2-62B6E5AC5606}"/>
                  </a:ext>
                  <a:ext uri="{C183D7F6-B498-43B3-948B-1728B52AA6E4}">
                    <adec:decorative xmlns:adec="http://schemas.microsoft.com/office/drawing/2017/decorative" val="1"/>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10" name="TextBox 109">
              <a:extLst>
                <a:ext uri="{FF2B5EF4-FFF2-40B4-BE49-F238E27FC236}">
                  <a16:creationId xmlns:a16="http://schemas.microsoft.com/office/drawing/2014/main" id="{5AA945C5-3D0B-4605-A147-053AC415FE12}"/>
                </a:ext>
                <a:ext uri="{C183D7F6-B498-43B3-948B-1728B52AA6E4}">
                  <adec:decorative xmlns:adec="http://schemas.microsoft.com/office/drawing/2017/decorative" val="1"/>
                </a:ext>
              </a:extLst>
            </p:cNvPr>
            <p:cNvSpPr txBox="1"/>
            <p:nvPr/>
          </p:nvSpPr>
          <p:spPr>
            <a:xfrm rot="18994072">
              <a:off x="2124971" y="1771798"/>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Documentation</a:t>
              </a:r>
            </a:p>
          </p:txBody>
        </p:sp>
        <p:sp>
          <p:nvSpPr>
            <p:cNvPr id="111" name="TextBox 110">
              <a:extLst>
                <a:ext uri="{FF2B5EF4-FFF2-40B4-BE49-F238E27FC236}">
                  <a16:creationId xmlns:a16="http://schemas.microsoft.com/office/drawing/2014/main" id="{63290DF0-95A8-429A-BCA9-FAD7E9FF46C8}"/>
                </a:ext>
                <a:ext uri="{C183D7F6-B498-43B3-948B-1728B52AA6E4}">
                  <adec:decorative xmlns:adec="http://schemas.microsoft.com/office/drawing/2017/decorative" val="1"/>
                </a:ext>
              </a:extLst>
            </p:cNvPr>
            <p:cNvSpPr txBox="1"/>
            <p:nvPr/>
          </p:nvSpPr>
          <p:spPr>
            <a:xfrm rot="2700000">
              <a:off x="1373061" y="1828469"/>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Tools</a:t>
              </a:r>
            </a:p>
          </p:txBody>
        </p:sp>
        <p:sp>
          <p:nvSpPr>
            <p:cNvPr id="114" name="Oval 113">
              <a:extLst>
                <a:ext uri="{FF2B5EF4-FFF2-40B4-BE49-F238E27FC236}">
                  <a16:creationId xmlns:a16="http://schemas.microsoft.com/office/drawing/2014/main" id="{D46E958F-4541-4093-B817-E43E0A3507BE}"/>
                </a:ext>
                <a:ext uri="{C183D7F6-B498-43B3-948B-1728B52AA6E4}">
                  <adec:decorative xmlns:adec="http://schemas.microsoft.com/office/drawing/2017/decorative" val="1"/>
                </a:ext>
              </a:extLst>
            </p:cNvPr>
            <p:cNvSpPr/>
            <p:nvPr/>
          </p:nvSpPr>
          <p:spPr bwMode="auto">
            <a:xfrm>
              <a:off x="2109468" y="2136867"/>
              <a:ext cx="2114030" cy="2114030"/>
            </a:xfrm>
            <a:prstGeom prst="ellipse">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15" name="cloud">
              <a:extLst>
                <a:ext uri="{FF2B5EF4-FFF2-40B4-BE49-F238E27FC236}">
                  <a16:creationId xmlns:a16="http://schemas.microsoft.com/office/drawing/2014/main" id="{DB518811-5A64-4A86-85C5-709765034962}"/>
                </a:ext>
                <a:ext uri="{C183D7F6-B498-43B3-948B-1728B52AA6E4}">
                  <adec:decorative xmlns:adec="http://schemas.microsoft.com/office/drawing/2017/decorative" val="1"/>
                </a:ext>
              </a:extLst>
            </p:cNvPr>
            <p:cNvSpPr>
              <a:spLocks noChangeAspect="1"/>
            </p:cNvSpPr>
            <p:nvPr/>
          </p:nvSpPr>
          <p:spPr bwMode="auto">
            <a:xfrm>
              <a:off x="2630251" y="2852251"/>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D5CD47AF-8706-4460-A71D-11FC32EC0E01}"/>
              </a:ext>
              <a:ext uri="{C183D7F6-B498-43B3-948B-1728B52AA6E4}">
                <adec:decorative xmlns:adec="http://schemas.microsoft.com/office/drawing/2017/decorative" val="1"/>
              </a:ext>
            </a:extLst>
          </p:cNvPr>
          <p:cNvGrpSpPr/>
          <p:nvPr/>
        </p:nvGrpSpPr>
        <p:grpSpPr>
          <a:xfrm>
            <a:off x="1244717" y="1541983"/>
            <a:ext cx="3873827" cy="2885762"/>
            <a:chOff x="1244717" y="1541983"/>
            <a:chExt cx="3873827" cy="2885762"/>
          </a:xfrm>
        </p:grpSpPr>
        <p:sp>
          <p:nvSpPr>
            <p:cNvPr id="74" name="TextBox 73">
              <a:extLst>
                <a:ext uri="{FF2B5EF4-FFF2-40B4-BE49-F238E27FC236}">
                  <a16:creationId xmlns:a16="http://schemas.microsoft.com/office/drawing/2014/main" id="{A950D938-06B5-48C9-B213-163748F8CF4E}"/>
                </a:ext>
                <a:ext uri="{C183D7F6-B498-43B3-948B-1728B52AA6E4}">
                  <adec:decorative xmlns:adec="http://schemas.microsoft.com/office/drawing/2017/decorative" val="1"/>
                </a:ext>
              </a:extLst>
            </p:cNvPr>
            <p:cNvSpPr txBox="1"/>
            <p:nvPr/>
          </p:nvSpPr>
          <p:spPr>
            <a:xfrm rot="18773687">
              <a:off x="1506878" y="1302400"/>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Templates</a:t>
              </a:r>
            </a:p>
          </p:txBody>
        </p:sp>
        <p:sp>
          <p:nvSpPr>
            <p:cNvPr id="75" name="TextBox 74">
              <a:extLst>
                <a:ext uri="{FF2B5EF4-FFF2-40B4-BE49-F238E27FC236}">
                  <a16:creationId xmlns:a16="http://schemas.microsoft.com/office/drawing/2014/main" id="{6319C2D3-8FC2-4DFC-9504-1F4C113EAB5D}"/>
                </a:ext>
                <a:ext uri="{C183D7F6-B498-43B3-948B-1728B52AA6E4}">
                  <adec:decorative xmlns:adec="http://schemas.microsoft.com/office/drawing/2017/decorative" val="1"/>
                </a:ext>
              </a:extLst>
            </p:cNvPr>
            <p:cNvSpPr txBox="1"/>
            <p:nvPr/>
          </p:nvSpPr>
          <p:spPr>
            <a:xfrm rot="2700000">
              <a:off x="1973637" y="1260257"/>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Best practices</a:t>
              </a:r>
            </a:p>
          </p:txBody>
        </p:sp>
      </p:grpSp>
      <p:grpSp>
        <p:nvGrpSpPr>
          <p:cNvPr id="21" name="Group 20" descr="Diagram showing balance achieved between Control and stability and Speed and Results.">
            <a:extLst>
              <a:ext uri="{FF2B5EF4-FFF2-40B4-BE49-F238E27FC236}">
                <a16:creationId xmlns:a16="http://schemas.microsoft.com/office/drawing/2014/main" id="{A6D000EF-5091-4BAB-86AC-A08CD3D11E65}"/>
              </a:ext>
            </a:extLst>
          </p:cNvPr>
          <p:cNvGrpSpPr/>
          <p:nvPr/>
        </p:nvGrpSpPr>
        <p:grpSpPr>
          <a:xfrm>
            <a:off x="6158629" y="2282308"/>
            <a:ext cx="5086600" cy="2061988"/>
            <a:chOff x="6158629" y="2282308"/>
            <a:chExt cx="5086600" cy="2061988"/>
          </a:xfrm>
        </p:grpSpPr>
        <p:grpSp>
          <p:nvGrpSpPr>
            <p:cNvPr id="67" name="Group 66">
              <a:extLst>
                <a:ext uri="{FF2B5EF4-FFF2-40B4-BE49-F238E27FC236}">
                  <a16:creationId xmlns:a16="http://schemas.microsoft.com/office/drawing/2014/main" id="{198F9374-D3A9-440D-A01F-C7823214D02B}"/>
                </a:ext>
                <a:ext uri="{C183D7F6-B498-43B3-948B-1728B52AA6E4}">
                  <adec:decorative xmlns:adec="http://schemas.microsoft.com/office/drawing/2017/decorative" val="1"/>
                </a:ext>
              </a:extLst>
            </p:cNvPr>
            <p:cNvGrpSpPr/>
            <p:nvPr/>
          </p:nvGrpSpPr>
          <p:grpSpPr>
            <a:xfrm>
              <a:off x="9033762" y="2282308"/>
              <a:ext cx="889353" cy="928645"/>
              <a:chOff x="6332226" y="3086687"/>
              <a:chExt cx="1127354" cy="1127350"/>
            </a:xfrm>
          </p:grpSpPr>
          <p:sp>
            <p:nvSpPr>
              <p:cNvPr id="68" name="arrow_16">
                <a:extLst>
                  <a:ext uri="{FF2B5EF4-FFF2-40B4-BE49-F238E27FC236}">
                    <a16:creationId xmlns:a16="http://schemas.microsoft.com/office/drawing/2014/main" id="{89FFC68D-818C-48A8-9605-9E40AA71847D}"/>
                  </a:ext>
                  <a:ext uri="{C183D7F6-B498-43B3-948B-1728B52AA6E4}">
                    <adec:decorative xmlns:adec="http://schemas.microsoft.com/office/drawing/2017/decorative" val="1"/>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Oval 68">
                <a:extLst>
                  <a:ext uri="{FF2B5EF4-FFF2-40B4-BE49-F238E27FC236}">
                    <a16:creationId xmlns:a16="http://schemas.microsoft.com/office/drawing/2014/main" id="{F2C86AA1-4379-493A-BC52-B3189AE50711}"/>
                  </a:ext>
                  <a:ext uri="{C183D7F6-B498-43B3-948B-1728B52AA6E4}">
                    <adec:decorative xmlns:adec="http://schemas.microsoft.com/office/drawing/2017/decorative" val="1"/>
                  </a:ext>
                </a:extLst>
              </p:cNvPr>
              <p:cNvSpPr/>
              <p:nvPr/>
            </p:nvSpPr>
            <p:spPr bwMode="auto">
              <a:xfrm>
                <a:off x="6332226" y="308668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ECE2C623-9F99-4EE4-937D-3829B2D54DF8}"/>
                </a:ext>
                <a:ext uri="{C183D7F6-B498-43B3-948B-1728B52AA6E4}">
                  <adec:decorative xmlns:adec="http://schemas.microsoft.com/office/drawing/2017/decorative" val="1"/>
                </a:ext>
              </a:extLst>
            </p:cNvPr>
            <p:cNvGrpSpPr/>
            <p:nvPr/>
          </p:nvGrpSpPr>
          <p:grpSpPr>
            <a:xfrm>
              <a:off x="7486879" y="2282308"/>
              <a:ext cx="889353" cy="928646"/>
              <a:chOff x="4604491" y="2816427"/>
              <a:chExt cx="1127354" cy="1127350"/>
            </a:xfrm>
          </p:grpSpPr>
          <p:sp>
            <p:nvSpPr>
              <p:cNvPr id="71" name="Oval 70">
                <a:extLst>
                  <a:ext uri="{FF2B5EF4-FFF2-40B4-BE49-F238E27FC236}">
                    <a16:creationId xmlns:a16="http://schemas.microsoft.com/office/drawing/2014/main" id="{D8DE3962-20C6-4681-B857-D1D3265DE13A}"/>
                  </a:ext>
                  <a:ext uri="{C183D7F6-B498-43B3-948B-1728B52AA6E4}">
                    <adec:decorative xmlns:adec="http://schemas.microsoft.com/office/drawing/2017/decorative" val="1"/>
                  </a:ext>
                </a:extLst>
              </p:cNvPr>
              <p:cNvSpPr/>
              <p:nvPr/>
            </p:nvSpPr>
            <p:spPr bwMode="auto">
              <a:xfrm>
                <a:off x="4604491" y="281642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2" name="arrow_5">
                <a:extLst>
                  <a:ext uri="{FF2B5EF4-FFF2-40B4-BE49-F238E27FC236}">
                    <a16:creationId xmlns:a16="http://schemas.microsoft.com/office/drawing/2014/main" id="{769C956C-6C55-47ED-8335-185BE64838C2}"/>
                  </a:ext>
                  <a:ext uri="{C183D7F6-B498-43B3-948B-1728B52AA6E4}">
                    <adec:decorative xmlns:adec="http://schemas.microsoft.com/office/drawing/2017/decorative" val="1"/>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73" name="Group 72" descr="scale">
              <a:extLst>
                <a:ext uri="{FF2B5EF4-FFF2-40B4-BE49-F238E27FC236}">
                  <a16:creationId xmlns:a16="http://schemas.microsoft.com/office/drawing/2014/main" id="{9204868B-831D-4B2F-B02F-1609C21B0005}"/>
                </a:ext>
              </a:extLst>
            </p:cNvPr>
            <p:cNvGrpSpPr/>
            <p:nvPr/>
          </p:nvGrpSpPr>
          <p:grpSpPr>
            <a:xfrm>
              <a:off x="7379983" y="3453708"/>
              <a:ext cx="2651030" cy="890588"/>
              <a:chOff x="7211284" y="3486250"/>
              <a:chExt cx="2651030" cy="890588"/>
            </a:xfrm>
          </p:grpSpPr>
          <p:cxnSp>
            <p:nvCxnSpPr>
              <p:cNvPr id="76" name="Straight Connector 75">
                <a:extLst>
                  <a:ext uri="{FF2B5EF4-FFF2-40B4-BE49-F238E27FC236}">
                    <a16:creationId xmlns:a16="http://schemas.microsoft.com/office/drawing/2014/main" id="{138E7066-2AD5-45DA-B85A-DF0A138A52D5}"/>
                  </a:ext>
                  <a:ext uri="{C183D7F6-B498-43B3-948B-1728B52AA6E4}">
                    <adec:decorative xmlns:adec="http://schemas.microsoft.com/office/drawing/2017/decorative" val="1"/>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D83DC2E-C878-45F9-81DF-540F1FD3EBF5}"/>
                  </a:ext>
                  <a:ext uri="{C183D7F6-B498-43B3-948B-1728B52AA6E4}">
                    <adec:decorative xmlns:adec="http://schemas.microsoft.com/office/drawing/2017/decorative" val="1"/>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1745CB0-3946-4C27-A136-4612379FA226}"/>
                  </a:ext>
                  <a:ext uri="{C183D7F6-B498-43B3-948B-1728B52AA6E4}">
                    <adec:decorative xmlns:adec="http://schemas.microsoft.com/office/drawing/2017/decorative" val="1"/>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Freeform: Shape 81">
                <a:extLst>
                  <a:ext uri="{FF2B5EF4-FFF2-40B4-BE49-F238E27FC236}">
                    <a16:creationId xmlns:a16="http://schemas.microsoft.com/office/drawing/2014/main" id="{A78FD214-5208-431A-8CDD-3BDC8130ECA3}"/>
                  </a:ext>
                  <a:ext uri="{C183D7F6-B498-43B3-948B-1728B52AA6E4}">
                    <adec:decorative xmlns:adec="http://schemas.microsoft.com/office/drawing/2017/decorative" val="1"/>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83" name="TextBox 82">
              <a:extLst>
                <a:ext uri="{FF2B5EF4-FFF2-40B4-BE49-F238E27FC236}">
                  <a16:creationId xmlns:a16="http://schemas.microsoft.com/office/drawing/2014/main" id="{99DFD79A-112F-4B2C-AF7E-6BA8D8794029}"/>
                </a:ext>
                <a:ext uri="{C183D7F6-B498-43B3-948B-1728B52AA6E4}">
                  <adec:decorative xmlns:adec="http://schemas.microsoft.com/office/drawing/2017/decorative" val="1"/>
                </a:ext>
              </a:extLst>
            </p:cNvPr>
            <p:cNvSpPr txBox="1"/>
            <p:nvPr/>
          </p:nvSpPr>
          <p:spPr>
            <a:xfrm>
              <a:off x="6158629" y="2395728"/>
              <a:ext cx="1250563"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Control </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&amp; Stability</a:t>
              </a:r>
            </a:p>
          </p:txBody>
        </p:sp>
        <p:sp>
          <p:nvSpPr>
            <p:cNvPr id="84" name="TextBox 83">
              <a:extLst>
                <a:ext uri="{FF2B5EF4-FFF2-40B4-BE49-F238E27FC236}">
                  <a16:creationId xmlns:a16="http://schemas.microsoft.com/office/drawing/2014/main" id="{09529154-5C23-4FE8-9E12-83212F358004}"/>
                </a:ext>
                <a:ext uri="{C183D7F6-B498-43B3-948B-1728B52AA6E4}">
                  <adec:decorative xmlns:adec="http://schemas.microsoft.com/office/drawing/2017/decorative" val="1"/>
                </a:ext>
              </a:extLst>
            </p:cNvPr>
            <p:cNvSpPr txBox="1"/>
            <p:nvPr/>
          </p:nvSpPr>
          <p:spPr>
            <a:xfrm>
              <a:off x="10095059" y="2407299"/>
              <a:ext cx="1150170"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Speed </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&amp; Results</a:t>
              </a:r>
            </a:p>
          </p:txBody>
        </p:sp>
      </p:grpSp>
      <p:sp>
        <p:nvSpPr>
          <p:cNvPr id="7" name="Content Placeholder 6">
            <a:extLst>
              <a:ext uri="{FF2B5EF4-FFF2-40B4-BE49-F238E27FC236}">
                <a16:creationId xmlns:a16="http://schemas.microsoft.com/office/drawing/2014/main" id="{72CCE9E3-C3F6-41A8-BAB7-24A5B56A0B5C}"/>
              </a:ext>
            </a:extLst>
          </p:cNvPr>
          <p:cNvSpPr>
            <a:spLocks noGrp="1"/>
          </p:cNvSpPr>
          <p:nvPr>
            <p:ph sz="quarter" idx="13"/>
          </p:nvPr>
        </p:nvSpPr>
        <p:spPr>
          <a:xfrm>
            <a:off x="442407" y="5545623"/>
            <a:ext cx="9652652" cy="110799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Align </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Achieve</a:t>
            </a: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Deliver</a:t>
            </a: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fast results with control and stability.</a:t>
            </a:r>
          </a:p>
        </p:txBody>
      </p:sp>
    </p:spTree>
    <p:extLst>
      <p:ext uri="{BB962C8B-B14F-4D97-AF65-F5344CB8AC3E}">
        <p14:creationId xmlns:p14="http://schemas.microsoft.com/office/powerpoint/2010/main" val="3925240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1000"/>
                                        <p:tgtEl>
                                          <p:spTgt spid="7">
                                            <p:txEl>
                                              <p:pRg st="0" end="0"/>
                                            </p:txEl>
                                          </p:spTgt>
                                        </p:tgtEl>
                                      </p:cBhvr>
                                    </p:animEffect>
                                    <p:anim calcmode="lin" valueType="num">
                                      <p:cBhvr>
                                        <p:cTn id="1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6B7DC-23A8-4B2A-A9C2-F50D5535C8F1}"/>
              </a:ext>
            </a:extLst>
          </p:cNvPr>
          <p:cNvSpPr>
            <a:spLocks noGrp="1"/>
          </p:cNvSpPr>
          <p:nvPr>
            <p:ph type="title"/>
          </p:nvPr>
        </p:nvSpPr>
        <p:spPr>
          <a:xfrm>
            <a:off x="998645" y="2357527"/>
            <a:ext cx="4321819" cy="1282694"/>
          </a:xfrm>
        </p:spPr>
        <p:txBody>
          <a:bodyPr/>
          <a:lstStyle/>
          <a:p>
            <a:pPr lvl="0" defTabSz="914400">
              <a:lnSpc>
                <a:spcPct val="100000"/>
              </a:lnSpc>
              <a:spcBef>
                <a:spcPts val="0"/>
              </a:spcBef>
              <a:defRPr/>
            </a:pPr>
            <a:r>
              <a:rPr lang="en-US" sz="2750" spc="-50" dirty="0">
                <a:ln>
                  <a:noFill/>
                </a:ln>
                <a:cs typeface="+mn-cs"/>
              </a:rPr>
              <a:t>An iterative process that supports your business… as it evolves</a:t>
            </a:r>
            <a:endParaRPr lang="en-US" dirty="0"/>
          </a:p>
        </p:txBody>
      </p:sp>
      <p:grpSp>
        <p:nvGrpSpPr>
          <p:cNvPr id="3" name="Group 2" descr="Diagram showing Microsoft Azure Cloud Adoption Framework as an iterative process comprised of 3 various stages. The first stage includes Define strategy; the second stage includes Plan, Ready, and Adopt; and the third stage includes Govern and Manage.">
            <a:extLst>
              <a:ext uri="{FF2B5EF4-FFF2-40B4-BE49-F238E27FC236}">
                <a16:creationId xmlns:a16="http://schemas.microsoft.com/office/drawing/2014/main" id="{D50172EC-BAF7-4B36-B695-B77E797FAC9D}"/>
              </a:ext>
            </a:extLst>
          </p:cNvPr>
          <p:cNvGrpSpPr/>
          <p:nvPr/>
        </p:nvGrpSpPr>
        <p:grpSpPr>
          <a:xfrm>
            <a:off x="6718260" y="1114458"/>
            <a:ext cx="5113168" cy="4379474"/>
            <a:chOff x="6718260" y="1114458"/>
            <a:chExt cx="5113168"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60944" y="1114458"/>
              <a:ext cx="4402217" cy="4379474"/>
            </a:xfrm>
            <a:prstGeom prst="ellipse">
              <a:avLst/>
            </a:prstGeom>
            <a:noFill/>
            <a:ln w="2222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096664" y="2130409"/>
              <a:ext cx="2295563" cy="2283704"/>
            </a:xfrm>
            <a:prstGeom prst="ellipse">
              <a:avLst/>
            </a:prstGeom>
            <a:noFill/>
            <a:ln w="2222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 uri="{C183D7F6-B498-43B3-948B-1728B52AA6E4}">
                  <adec:decorative xmlns:adec="http://schemas.microsoft.com/office/drawing/2017/decorative" val="1"/>
                </a:ext>
              </a:extLst>
            </p:cNvPr>
            <p:cNvSpPr txBox="1"/>
            <p:nvPr/>
          </p:nvSpPr>
          <p:spPr>
            <a:xfrm>
              <a:off x="8537638" y="280121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01348" y="1682312"/>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 uri="{C183D7F6-B498-43B3-948B-1728B52AA6E4}">
                    <adec:decorative xmlns:adec="http://schemas.microsoft.com/office/drawing/2017/decorative" val="1"/>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 uri="{C183D7F6-B498-43B3-948B-1728B52AA6E4}">
                    <adec:decorative xmlns:adec="http://schemas.microsoft.com/office/drawing/2017/decorative" val="1"/>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Plan</a:t>
                </a:r>
              </a:p>
            </p:txBody>
          </p:sp>
        </p:grpSp>
        <p:sp>
          <p:nvSpPr>
            <p:cNvPr id="77" name="Oval 76">
              <a:extLst>
                <a:ext uri="{FF2B5EF4-FFF2-40B4-BE49-F238E27FC236}">
                  <a16:creationId xmlns:a16="http://schemas.microsoft.com/office/drawing/2014/main" id="{EB4C4940-5E80-4318-8A96-82225E5443F6}"/>
                </a:ext>
                <a:ext uri="{C183D7F6-B498-43B3-948B-1728B52AA6E4}">
                  <adec:decorative xmlns:adec="http://schemas.microsoft.com/office/drawing/2017/decorative" val="1"/>
                </a:ext>
              </a:extLst>
            </p:cNvPr>
            <p:cNvSpPr/>
            <p:nvPr/>
          </p:nvSpPr>
          <p:spPr bwMode="auto">
            <a:xfrm>
              <a:off x="7939563" y="3673014"/>
              <a:ext cx="721411"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 uri="{C183D7F6-B498-43B3-948B-1728B52AA6E4}">
                  <adec:decorative xmlns:adec="http://schemas.microsoft.com/office/drawing/2017/decorative" val="1"/>
                </a:ext>
              </a:extLst>
            </p:cNvPr>
            <p:cNvSpPr txBox="1"/>
            <p:nvPr/>
          </p:nvSpPr>
          <p:spPr>
            <a:xfrm>
              <a:off x="8043772" y="4264051"/>
              <a:ext cx="583300"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Adopt</a:t>
              </a:r>
            </a:p>
          </p:txBody>
        </p:sp>
        <p:sp>
          <p:nvSpPr>
            <p:cNvPr id="37" name="Oval 36">
              <a:extLst>
                <a:ext uri="{FF2B5EF4-FFF2-40B4-BE49-F238E27FC236}">
                  <a16:creationId xmlns:a16="http://schemas.microsoft.com/office/drawing/2014/main" id="{AA591A7E-DDF1-4EE3-B56C-C5E898568AFC}"/>
                </a:ext>
                <a:ext uri="{C183D7F6-B498-43B3-948B-1728B52AA6E4}">
                  <adec:decorative xmlns:adec="http://schemas.microsoft.com/office/drawing/2017/decorative" val="1"/>
                </a:ext>
              </a:extLst>
            </p:cNvPr>
            <p:cNvSpPr/>
            <p:nvPr/>
          </p:nvSpPr>
          <p:spPr bwMode="auto">
            <a:xfrm>
              <a:off x="11168815" y="2779719"/>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8933586" y="3105220"/>
              <a:ext cx="621718" cy="433802"/>
              <a:chOff x="-774701" y="5245267"/>
              <a:chExt cx="473075" cy="331790"/>
            </a:xfrm>
          </p:grpSpPr>
          <p:sp>
            <p:nvSpPr>
              <p:cNvPr id="19" name="Rectangle 932">
                <a:extLst>
                  <a:ext uri="{FF2B5EF4-FFF2-40B4-BE49-F238E27FC236}">
                    <a16:creationId xmlns:a16="http://schemas.microsoft.com/office/drawing/2014/main" id="{A647C8AF-A505-4CAD-8275-BAA39FF81095}"/>
                  </a:ext>
                  <a:ext uri="{C183D7F6-B498-43B3-948B-1728B52AA6E4}">
                    <adec:decorative xmlns:adec="http://schemas.microsoft.com/office/drawing/2017/decorative" val="1"/>
                  </a:ext>
                </a:extLst>
              </p:cNvPr>
              <p:cNvSpPr>
                <a:spLocks noChangeArrowheads="1"/>
              </p:cNvSpPr>
              <p:nvPr/>
            </p:nvSpPr>
            <p:spPr bwMode="auto">
              <a:xfrm>
                <a:off x="-538163" y="5524676"/>
                <a:ext cx="117475" cy="127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85B26A86-614D-4504-ADB5-201F8F82238D}"/>
                  </a:ext>
                  <a:ext uri="{C183D7F6-B498-43B3-948B-1728B52AA6E4}">
                    <adec:decorative xmlns:adec="http://schemas.microsoft.com/office/drawing/2017/decorative" val="1"/>
                  </a:ext>
                </a:extLst>
              </p:cNvPr>
              <p:cNvSpPr>
                <a:spLocks/>
              </p:cNvSpPr>
              <p:nvPr/>
            </p:nvSpPr>
            <p:spPr bwMode="auto">
              <a:xfrm>
                <a:off x="-425451" y="550720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D4E93E8A-7BDD-4E2E-9772-10DE4757C417}"/>
                  </a:ext>
                  <a:ext uri="{C183D7F6-B498-43B3-948B-1728B52AA6E4}">
                    <adec:decorative xmlns:adec="http://schemas.microsoft.com/office/drawing/2017/decorative" val="1"/>
                  </a:ext>
                </a:extLst>
              </p:cNvPr>
              <p:cNvSpPr>
                <a:spLocks/>
              </p:cNvSpPr>
              <p:nvPr/>
            </p:nvSpPr>
            <p:spPr bwMode="auto">
              <a:xfrm>
                <a:off x="-542926" y="5288164"/>
                <a:ext cx="122237" cy="228601"/>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2" name="Rectangle 935">
                <a:extLst>
                  <a:ext uri="{FF2B5EF4-FFF2-40B4-BE49-F238E27FC236}">
                    <a16:creationId xmlns:a16="http://schemas.microsoft.com/office/drawing/2014/main" id="{8E77269B-FE48-4CB3-A920-1E35CC09985D}"/>
                  </a:ext>
                  <a:ext uri="{C183D7F6-B498-43B3-948B-1728B52AA6E4}">
                    <adec:decorative xmlns:adec="http://schemas.microsoft.com/office/drawing/2017/decorative" val="1"/>
                  </a:ext>
                </a:extLst>
              </p:cNvPr>
              <p:cNvSpPr>
                <a:spLocks noChangeArrowheads="1"/>
              </p:cNvSpPr>
              <p:nvPr/>
            </p:nvSpPr>
            <p:spPr bwMode="auto">
              <a:xfrm>
                <a:off x="-357188" y="5294482"/>
                <a:ext cx="12700" cy="2540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3" name="Rectangle 936">
                <a:extLst>
                  <a:ext uri="{FF2B5EF4-FFF2-40B4-BE49-F238E27FC236}">
                    <a16:creationId xmlns:a16="http://schemas.microsoft.com/office/drawing/2014/main" id="{A5FE4E61-44CC-4B66-A407-4C46EDE0D97B}"/>
                  </a:ext>
                  <a:ext uri="{C183D7F6-B498-43B3-948B-1728B52AA6E4}">
                    <adec:decorative xmlns:adec="http://schemas.microsoft.com/office/drawing/2017/decorative" val="1"/>
                  </a:ext>
                </a:extLst>
              </p:cNvPr>
              <p:cNvSpPr>
                <a:spLocks noChangeArrowheads="1"/>
              </p:cNvSpPr>
              <p:nvPr/>
            </p:nvSpPr>
            <p:spPr bwMode="auto">
              <a:xfrm>
                <a:off x="-519113" y="5407184"/>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 name="Rectangle 937">
                <a:extLst>
                  <a:ext uri="{FF2B5EF4-FFF2-40B4-BE49-F238E27FC236}">
                    <a16:creationId xmlns:a16="http://schemas.microsoft.com/office/drawing/2014/main" id="{4845DE93-214A-4530-A742-F9B7728E3D64}"/>
                  </a:ext>
                  <a:ext uri="{C183D7F6-B498-43B3-948B-1728B52AA6E4}">
                    <adec:decorative xmlns:adec="http://schemas.microsoft.com/office/drawing/2017/decorative" val="1"/>
                  </a:ext>
                </a:extLst>
              </p:cNvPr>
              <p:cNvSpPr>
                <a:spLocks noChangeArrowheads="1"/>
              </p:cNvSpPr>
              <p:nvPr/>
            </p:nvSpPr>
            <p:spPr bwMode="auto">
              <a:xfrm>
                <a:off x="-715963" y="5407184"/>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5" name="Oval 938">
                <a:extLst>
                  <a:ext uri="{FF2B5EF4-FFF2-40B4-BE49-F238E27FC236}">
                    <a16:creationId xmlns:a16="http://schemas.microsoft.com/office/drawing/2014/main" id="{3FA061FD-1E41-4FF7-8297-45BD55DA27CC}"/>
                  </a:ext>
                  <a:ext uri="{C183D7F6-B498-43B3-948B-1728B52AA6E4}">
                    <adec:decorative xmlns:adec="http://schemas.microsoft.com/office/drawing/2017/decorative" val="1"/>
                  </a:ext>
                </a:extLst>
              </p:cNvPr>
              <p:cNvSpPr>
                <a:spLocks noChangeArrowheads="1"/>
              </p:cNvSpPr>
              <p:nvPr/>
            </p:nvSpPr>
            <p:spPr bwMode="auto">
              <a:xfrm>
                <a:off x="-400051" y="5245267"/>
                <a:ext cx="98425" cy="9366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Rectangle 939">
                <a:extLst>
                  <a:ext uri="{FF2B5EF4-FFF2-40B4-BE49-F238E27FC236}">
                    <a16:creationId xmlns:a16="http://schemas.microsoft.com/office/drawing/2014/main" id="{860DEBDC-9CE3-4D07-B8B2-C75639B8BB7B}"/>
                  </a:ext>
                  <a:ext uri="{C183D7F6-B498-43B3-948B-1728B52AA6E4}">
                    <adec:decorative xmlns:adec="http://schemas.microsoft.com/office/drawing/2017/decorative" val="1"/>
                  </a:ext>
                </a:extLst>
              </p:cNvPr>
              <p:cNvSpPr>
                <a:spLocks noChangeArrowheads="1"/>
              </p:cNvSpPr>
              <p:nvPr/>
            </p:nvSpPr>
            <p:spPr bwMode="auto">
              <a:xfrm>
                <a:off x="-400051" y="5364327"/>
                <a:ext cx="98425" cy="952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7" name="Oval 940">
                <a:extLst>
                  <a:ext uri="{FF2B5EF4-FFF2-40B4-BE49-F238E27FC236}">
                    <a16:creationId xmlns:a16="http://schemas.microsoft.com/office/drawing/2014/main" id="{7E181E61-5D63-4832-8CB1-FBA871D19EE9}"/>
                  </a:ext>
                  <a:ext uri="{C183D7F6-B498-43B3-948B-1728B52AA6E4}">
                    <adec:decorative xmlns:adec="http://schemas.microsoft.com/office/drawing/2017/decorative" val="1"/>
                  </a:ext>
                </a:extLst>
              </p:cNvPr>
              <p:cNvSpPr>
                <a:spLocks noChangeArrowheads="1"/>
              </p:cNvSpPr>
              <p:nvPr/>
            </p:nvSpPr>
            <p:spPr bwMode="auto">
              <a:xfrm>
                <a:off x="-400051" y="5483394"/>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8" name="Oval 941">
                <a:extLst>
                  <a:ext uri="{FF2B5EF4-FFF2-40B4-BE49-F238E27FC236}">
                    <a16:creationId xmlns:a16="http://schemas.microsoft.com/office/drawing/2014/main" id="{B1A0678E-D12F-4AD4-8AD2-283AE892DE78}"/>
                  </a:ext>
                  <a:ext uri="{C183D7F6-B498-43B3-948B-1728B52AA6E4}">
                    <adec:decorative xmlns:adec="http://schemas.microsoft.com/office/drawing/2017/decorative" val="1"/>
                  </a:ext>
                </a:extLst>
              </p:cNvPr>
              <p:cNvSpPr>
                <a:spLocks noChangeArrowheads="1"/>
              </p:cNvSpPr>
              <p:nvPr/>
            </p:nvSpPr>
            <p:spPr bwMode="auto">
              <a:xfrm>
                <a:off x="-774701" y="5364329"/>
                <a:ext cx="100012" cy="952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Oval 942">
                <a:extLst>
                  <a:ext uri="{FF2B5EF4-FFF2-40B4-BE49-F238E27FC236}">
                    <a16:creationId xmlns:a16="http://schemas.microsoft.com/office/drawing/2014/main" id="{015F95CB-C85F-4998-96A9-4BA9B4644552}"/>
                  </a:ext>
                  <a:ext uri="{C183D7F6-B498-43B3-948B-1728B52AA6E4}">
                    <adec:decorative xmlns:adec="http://schemas.microsoft.com/office/drawing/2017/decorative" val="1"/>
                  </a:ext>
                </a:extLst>
              </p:cNvPr>
              <p:cNvSpPr>
                <a:spLocks noChangeArrowheads="1"/>
              </p:cNvSpPr>
              <p:nvPr/>
            </p:nvSpPr>
            <p:spPr bwMode="auto">
              <a:xfrm>
                <a:off x="-587376" y="5364329"/>
                <a:ext cx="98425" cy="952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0" name="Rectangle 943">
                <a:extLst>
                  <a:ext uri="{FF2B5EF4-FFF2-40B4-BE49-F238E27FC236}">
                    <a16:creationId xmlns:a16="http://schemas.microsoft.com/office/drawing/2014/main" id="{BD7E2AA4-F608-4426-8F67-1830C529302C}"/>
                  </a:ext>
                  <a:ext uri="{C183D7F6-B498-43B3-948B-1728B52AA6E4}">
                    <adec:decorative xmlns:adec="http://schemas.microsoft.com/office/drawing/2017/decorative" val="1"/>
                  </a:ext>
                </a:extLst>
              </p:cNvPr>
              <p:cNvSpPr>
                <a:spLocks noChangeArrowheads="1"/>
              </p:cNvSpPr>
              <p:nvPr/>
            </p:nvSpPr>
            <p:spPr bwMode="auto">
              <a:xfrm>
                <a:off x="-587376" y="524529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1" name="Rectangle 944">
                <a:extLst>
                  <a:ext uri="{FF2B5EF4-FFF2-40B4-BE49-F238E27FC236}">
                    <a16:creationId xmlns:a16="http://schemas.microsoft.com/office/drawing/2014/main" id="{3ABD7CF6-5D97-4A98-BFB2-56F9E99607B3}"/>
                  </a:ext>
                  <a:ext uri="{C183D7F6-B498-43B3-948B-1728B52AA6E4}">
                    <adec:decorative xmlns:adec="http://schemas.microsoft.com/office/drawing/2017/decorative" val="1"/>
                  </a:ext>
                </a:extLst>
              </p:cNvPr>
              <p:cNvSpPr>
                <a:spLocks noChangeArrowheads="1"/>
              </p:cNvSpPr>
              <p:nvPr/>
            </p:nvSpPr>
            <p:spPr bwMode="auto">
              <a:xfrm>
                <a:off x="-587376" y="5483385"/>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2" name="Freeform 945">
                <a:extLst>
                  <a:ext uri="{FF2B5EF4-FFF2-40B4-BE49-F238E27FC236}">
                    <a16:creationId xmlns:a16="http://schemas.microsoft.com/office/drawing/2014/main" id="{0A8B28FF-5913-4F93-8545-75A9D69F42F8}"/>
                  </a:ext>
                  <a:ext uri="{C183D7F6-B498-43B3-948B-1728B52AA6E4}">
                    <adec:decorative xmlns:adec="http://schemas.microsoft.com/office/drawing/2017/decorative" val="1"/>
                  </a:ext>
                </a:extLst>
              </p:cNvPr>
              <p:cNvSpPr>
                <a:spLocks/>
              </p:cNvSpPr>
              <p:nvPr/>
            </p:nvSpPr>
            <p:spPr bwMode="auto">
              <a:xfrm>
                <a:off x="-425451" y="5389738"/>
                <a:ext cx="25400" cy="46037"/>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3" name="Freeform 946">
                <a:extLst>
                  <a:ext uri="{FF2B5EF4-FFF2-40B4-BE49-F238E27FC236}">
                    <a16:creationId xmlns:a16="http://schemas.microsoft.com/office/drawing/2014/main" id="{2AF1781B-5D5B-4886-912F-B665F2A422E0}"/>
                  </a:ext>
                  <a:ext uri="{C183D7F6-B498-43B3-948B-1728B52AA6E4}">
                    <adec:decorative xmlns:adec="http://schemas.microsoft.com/office/drawing/2017/decorative" val="1"/>
                  </a:ext>
                </a:extLst>
              </p:cNvPr>
              <p:cNvSpPr>
                <a:spLocks/>
              </p:cNvSpPr>
              <p:nvPr/>
            </p:nvSpPr>
            <p:spPr bwMode="auto">
              <a:xfrm>
                <a:off x="-425451" y="5270685"/>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4" name="Freeform 947">
                <a:extLst>
                  <a:ext uri="{FF2B5EF4-FFF2-40B4-BE49-F238E27FC236}">
                    <a16:creationId xmlns:a16="http://schemas.microsoft.com/office/drawing/2014/main" id="{A69FE9EF-1EF7-4FCC-8632-4A1F50F3782C}"/>
                  </a:ext>
                  <a:ext uri="{C183D7F6-B498-43B3-948B-1728B52AA6E4}">
                    <adec:decorative xmlns:adec="http://schemas.microsoft.com/office/drawing/2017/decorative" val="1"/>
                  </a:ext>
                </a:extLst>
              </p:cNvPr>
              <p:cNvSpPr>
                <a:spLocks/>
              </p:cNvSpPr>
              <p:nvPr/>
            </p:nvSpPr>
            <p:spPr bwMode="auto">
              <a:xfrm>
                <a:off x="-617538" y="5389738"/>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05" name="Oval 104">
              <a:extLst>
                <a:ext uri="{FF2B5EF4-FFF2-40B4-BE49-F238E27FC236}">
                  <a16:creationId xmlns:a16="http://schemas.microsoft.com/office/drawing/2014/main" id="{E4A97407-1ECF-4E7A-88DD-72BCC30BB000}"/>
                </a:ext>
                <a:ext uri="{C183D7F6-B498-43B3-948B-1728B52AA6E4}">
                  <adec:decorative xmlns:adec="http://schemas.microsoft.com/office/drawing/2017/decorative" val="1"/>
                </a:ext>
              </a:extLst>
            </p:cNvPr>
            <p:cNvSpPr/>
            <p:nvPr/>
          </p:nvSpPr>
          <p:spPr>
            <a:xfrm>
              <a:off x="8043772" y="3568394"/>
              <a:ext cx="661344" cy="6401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8A8B9742-B22F-40D0-9E21-78516B9FEE78}"/>
                </a:ext>
              </a:extLst>
            </p:cNvPr>
            <p:cNvGrpSpPr/>
            <p:nvPr/>
          </p:nvGrpSpPr>
          <p:grpSpPr>
            <a:xfrm>
              <a:off x="8962490" y="1936864"/>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 uri="{C183D7F6-B498-43B3-948B-1728B52AA6E4}">
                    <adec:decorative xmlns:adec="http://schemas.microsoft.com/office/drawing/2017/decorative" val="1"/>
                  </a:ext>
                </a:extLst>
              </p:cNvPr>
              <p:cNvSpPr/>
              <p:nvPr/>
            </p:nvSpPr>
            <p:spPr>
              <a:xfrm>
                <a:off x="8665124" y="2156737"/>
                <a:ext cx="601881" cy="597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Freeform 89">
                <a:extLst>
                  <a:ext uri="{FF2B5EF4-FFF2-40B4-BE49-F238E27FC236}">
                    <a16:creationId xmlns:a16="http://schemas.microsoft.com/office/drawing/2014/main" id="{73D355E8-0664-4CB8-A8B2-6FAE5724F310}"/>
                  </a:ext>
                  <a:ext uri="{C183D7F6-B498-43B3-948B-1728B52AA6E4}">
                    <adec:decorative xmlns:adec="http://schemas.microsoft.com/office/drawing/2017/decorative" val="1"/>
                  </a:ext>
                </a:extLst>
              </p:cNvPr>
              <p:cNvSpPr>
                <a:spLocks/>
              </p:cNvSpPr>
              <p:nvPr/>
            </p:nvSpPr>
            <p:spPr bwMode="auto">
              <a:xfrm flipH="1" flipV="1">
                <a:off x="8805850" y="2260490"/>
                <a:ext cx="77584" cy="84924"/>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15" name="Oval 114">
              <a:extLst>
                <a:ext uri="{FF2B5EF4-FFF2-40B4-BE49-F238E27FC236}">
                  <a16:creationId xmlns:a16="http://schemas.microsoft.com/office/drawing/2014/main" id="{8A098BCF-BA90-477A-B431-AADE07ED5B9B}"/>
                </a:ext>
                <a:ext uri="{C183D7F6-B498-43B3-948B-1728B52AA6E4}">
                  <adec:decorative xmlns:adec="http://schemas.microsoft.com/office/drawing/2017/decorative" val="1"/>
                </a:ext>
              </a:extLst>
            </p:cNvPr>
            <p:cNvSpPr/>
            <p:nvPr/>
          </p:nvSpPr>
          <p:spPr>
            <a:xfrm>
              <a:off x="9917709" y="3555642"/>
              <a:ext cx="661345" cy="6529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E63665FC-DC65-4D67-A986-85F3A6DB4423}"/>
                </a:ext>
                <a:ext uri="{C183D7F6-B498-43B3-948B-1728B52AA6E4}">
                  <adec:decorative xmlns:adec="http://schemas.microsoft.com/office/drawing/2017/decorative" val="1"/>
                </a:ext>
              </a:extLst>
            </p:cNvPr>
            <p:cNvSpPr/>
            <p:nvPr/>
          </p:nvSpPr>
          <p:spPr bwMode="auto">
            <a:xfrm>
              <a:off x="9964037" y="3568394"/>
              <a:ext cx="721410"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 uri="{C183D7F6-B498-43B3-948B-1728B52AA6E4}">
                  <adec:decorative xmlns:adec="http://schemas.microsoft.com/office/drawing/2017/decorative" val="1"/>
                </a:ext>
              </a:extLst>
            </p:cNvPr>
            <p:cNvSpPr txBox="1"/>
            <p:nvPr/>
          </p:nvSpPr>
          <p:spPr>
            <a:xfrm>
              <a:off x="10035884" y="4264051"/>
              <a:ext cx="569829"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10017080" y="3656263"/>
              <a:ext cx="455598" cy="451675"/>
              <a:chOff x="4560" y="2506"/>
              <a:chExt cx="289" cy="288"/>
            </a:xfrm>
          </p:grpSpPr>
          <p:sp>
            <p:nvSpPr>
              <p:cNvPr id="120" name="AutoShape 151">
                <a:extLst>
                  <a:ext uri="{FF2B5EF4-FFF2-40B4-BE49-F238E27FC236}">
                    <a16:creationId xmlns:a16="http://schemas.microsoft.com/office/drawing/2014/main" id="{FDA4E331-B270-4354-9DA2-8EA69849121A}"/>
                  </a:ext>
                  <a:ext uri="{C183D7F6-B498-43B3-948B-1728B52AA6E4}">
                    <adec:decorative xmlns:adec="http://schemas.microsoft.com/office/drawing/2017/decorative" val="1"/>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1" name="Oval 153">
                <a:extLst>
                  <a:ext uri="{FF2B5EF4-FFF2-40B4-BE49-F238E27FC236}">
                    <a16:creationId xmlns:a16="http://schemas.microsoft.com/office/drawing/2014/main" id="{2FB14EBD-9D59-403B-8190-DD01FBDB02B1}"/>
                  </a:ext>
                  <a:ext uri="{C183D7F6-B498-43B3-948B-1728B52AA6E4}">
                    <adec:decorative xmlns:adec="http://schemas.microsoft.com/office/drawing/2017/decorative" val="1"/>
                  </a:ext>
                </a:extLst>
              </p:cNvPr>
              <p:cNvSpPr>
                <a:spLocks noChangeArrowheads="1"/>
              </p:cNvSpPr>
              <p:nvPr/>
            </p:nvSpPr>
            <p:spPr bwMode="auto">
              <a:xfrm>
                <a:off x="4613" y="2560"/>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2" name="Freeform 154">
                <a:extLst>
                  <a:ext uri="{FF2B5EF4-FFF2-40B4-BE49-F238E27FC236}">
                    <a16:creationId xmlns:a16="http://schemas.microsoft.com/office/drawing/2014/main" id="{177DCB9A-073C-48FF-9D7F-D8313F7688CA}"/>
                  </a:ext>
                  <a:ext uri="{C183D7F6-B498-43B3-948B-1728B52AA6E4}">
                    <adec:decorative xmlns:adec="http://schemas.microsoft.com/office/drawing/2017/decorative" val="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3" name="Freeform 155">
                <a:extLst>
                  <a:ext uri="{FF2B5EF4-FFF2-40B4-BE49-F238E27FC236}">
                    <a16:creationId xmlns:a16="http://schemas.microsoft.com/office/drawing/2014/main" id="{8940235B-67ED-4C80-8026-1827BB24ECD4}"/>
                  </a:ext>
                  <a:ext uri="{C183D7F6-B498-43B3-948B-1728B52AA6E4}">
                    <adec:decorative xmlns:adec="http://schemas.microsoft.com/office/drawing/2017/decorative" val="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4" name="Freeform 156">
                <a:extLst>
                  <a:ext uri="{FF2B5EF4-FFF2-40B4-BE49-F238E27FC236}">
                    <a16:creationId xmlns:a16="http://schemas.microsoft.com/office/drawing/2014/main" id="{3906FF93-50D1-4416-BA92-7808CFEADB53}"/>
                  </a:ext>
                  <a:ext uri="{C183D7F6-B498-43B3-948B-1728B52AA6E4}">
                    <adec:decorative xmlns:adec="http://schemas.microsoft.com/office/drawing/2017/decorative" val="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5" name="Freeform 157">
                <a:extLst>
                  <a:ext uri="{FF2B5EF4-FFF2-40B4-BE49-F238E27FC236}">
                    <a16:creationId xmlns:a16="http://schemas.microsoft.com/office/drawing/2014/main" id="{51DDB7E5-16CD-4D7D-AFF8-43575362F7A9}"/>
                  </a:ext>
                  <a:ext uri="{C183D7F6-B498-43B3-948B-1728B52AA6E4}">
                    <adec:decorative xmlns:adec="http://schemas.microsoft.com/office/drawing/2017/decorative" val="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6" name="Freeform 158">
                <a:extLst>
                  <a:ext uri="{FF2B5EF4-FFF2-40B4-BE49-F238E27FC236}">
                    <a16:creationId xmlns:a16="http://schemas.microsoft.com/office/drawing/2014/main" id="{AA0F8093-A80C-4CBE-B669-B6692DF63173}"/>
                  </a:ext>
                  <a:ext uri="{C183D7F6-B498-43B3-948B-1728B52AA6E4}">
                    <adec:decorative xmlns:adec="http://schemas.microsoft.com/office/drawing/2017/decorative" val="1"/>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7" name="Freeform 159">
                <a:extLst>
                  <a:ext uri="{FF2B5EF4-FFF2-40B4-BE49-F238E27FC236}">
                    <a16:creationId xmlns:a16="http://schemas.microsoft.com/office/drawing/2014/main" id="{3EDF1A64-9CB6-4504-B496-71F208E33EC9}"/>
                  </a:ext>
                  <a:ext uri="{C183D7F6-B498-43B3-948B-1728B52AA6E4}">
                    <adec:decorative xmlns:adec="http://schemas.microsoft.com/office/drawing/2017/decorative" val="1"/>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8" name="Freeform 160">
                <a:extLst>
                  <a:ext uri="{FF2B5EF4-FFF2-40B4-BE49-F238E27FC236}">
                    <a16:creationId xmlns:a16="http://schemas.microsoft.com/office/drawing/2014/main" id="{18F122C3-D66C-4CBB-AF31-684942782608}"/>
                  </a:ext>
                  <a:ext uri="{C183D7F6-B498-43B3-948B-1728B52AA6E4}">
                    <adec:decorative xmlns:adec="http://schemas.microsoft.com/office/drawing/2017/decorative" val="1"/>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9" name="Freeform 161">
                <a:extLst>
                  <a:ext uri="{FF2B5EF4-FFF2-40B4-BE49-F238E27FC236}">
                    <a16:creationId xmlns:a16="http://schemas.microsoft.com/office/drawing/2014/main" id="{ABD38BA8-E8DD-472E-8833-6D548D4277F0}"/>
                  </a:ext>
                  <a:ext uri="{C183D7F6-B498-43B3-948B-1728B52AA6E4}">
                    <adec:decorative xmlns:adec="http://schemas.microsoft.com/office/drawing/2017/decorative" val="1"/>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30" name="Freeform 162">
                <a:extLst>
                  <a:ext uri="{FF2B5EF4-FFF2-40B4-BE49-F238E27FC236}">
                    <a16:creationId xmlns:a16="http://schemas.microsoft.com/office/drawing/2014/main" id="{431B45C4-99FF-4C39-B6C2-D0EF186F80E4}"/>
                  </a:ext>
                  <a:ext uri="{C183D7F6-B498-43B3-948B-1728B52AA6E4}">
                    <adec:decorative xmlns:adec="http://schemas.microsoft.com/office/drawing/2017/decorative" val="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31" name="Oval 130">
              <a:extLst>
                <a:ext uri="{FF2B5EF4-FFF2-40B4-BE49-F238E27FC236}">
                  <a16:creationId xmlns:a16="http://schemas.microsoft.com/office/drawing/2014/main" id="{5F4D1E12-E43E-4B34-A2AE-D4C2A58C22F0}"/>
                </a:ext>
                <a:ext uri="{C183D7F6-B498-43B3-948B-1728B52AA6E4}">
                  <adec:decorative xmlns:adec="http://schemas.microsoft.com/office/drawing/2017/decorative" val="1"/>
                </a:ext>
              </a:extLst>
            </p:cNvPr>
            <p:cNvSpPr/>
            <p:nvPr/>
          </p:nvSpPr>
          <p:spPr>
            <a:xfrm>
              <a:off x="11001386" y="2769501"/>
              <a:ext cx="830042" cy="8252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48699" y="3129366"/>
              <a:ext cx="360700" cy="358829"/>
              <a:chOff x="4486289" y="2163470"/>
              <a:chExt cx="406192" cy="406193"/>
            </a:xfrm>
          </p:grpSpPr>
          <p:sp>
            <p:nvSpPr>
              <p:cNvPr id="133" name="Rectangle 251">
                <a:extLst>
                  <a:ext uri="{FF2B5EF4-FFF2-40B4-BE49-F238E27FC236}">
                    <a16:creationId xmlns:a16="http://schemas.microsoft.com/office/drawing/2014/main" id="{2E328399-B44F-46DD-AA7D-A220E0B2FB49}"/>
                  </a:ext>
                  <a:ext uri="{C183D7F6-B498-43B3-948B-1728B52AA6E4}">
                    <adec:decorative xmlns:adec="http://schemas.microsoft.com/office/drawing/2017/decorative" val="1"/>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4" name="Rectangle 252">
                <a:extLst>
                  <a:ext uri="{FF2B5EF4-FFF2-40B4-BE49-F238E27FC236}">
                    <a16:creationId xmlns:a16="http://schemas.microsoft.com/office/drawing/2014/main" id="{73D54D7E-CE10-4FEF-856E-9F228792BFAB}"/>
                  </a:ext>
                  <a:ext uri="{C183D7F6-B498-43B3-948B-1728B52AA6E4}">
                    <adec:decorative xmlns:adec="http://schemas.microsoft.com/office/drawing/2017/decorative" val="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5" name="Rectangle 253">
                <a:extLst>
                  <a:ext uri="{FF2B5EF4-FFF2-40B4-BE49-F238E27FC236}">
                    <a16:creationId xmlns:a16="http://schemas.microsoft.com/office/drawing/2014/main" id="{98BC8C8E-D3E2-43D8-B696-5E0989957A19}"/>
                  </a:ext>
                  <a:ext uri="{C183D7F6-B498-43B3-948B-1728B52AA6E4}">
                    <adec:decorative xmlns:adec="http://schemas.microsoft.com/office/drawing/2017/decorative" val="1"/>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6" name="Rectangle 254">
                <a:extLst>
                  <a:ext uri="{FF2B5EF4-FFF2-40B4-BE49-F238E27FC236}">
                    <a16:creationId xmlns:a16="http://schemas.microsoft.com/office/drawing/2014/main" id="{BD3CD791-440F-4414-BCAB-E71801F4A344}"/>
                  </a:ext>
                  <a:ext uri="{C183D7F6-B498-43B3-948B-1728B52AA6E4}">
                    <adec:decorative xmlns:adec="http://schemas.microsoft.com/office/drawing/2017/decorative" val="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7" name="Rectangle 255">
                <a:extLst>
                  <a:ext uri="{FF2B5EF4-FFF2-40B4-BE49-F238E27FC236}">
                    <a16:creationId xmlns:a16="http://schemas.microsoft.com/office/drawing/2014/main" id="{0F4CA1CA-27A9-4C88-A706-3C2F6F5F2C45}"/>
                  </a:ext>
                  <a:ext uri="{C183D7F6-B498-43B3-948B-1728B52AA6E4}">
                    <adec:decorative xmlns:adec="http://schemas.microsoft.com/office/drawing/2017/decorative" val="1"/>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8" name="Rectangle 256">
                <a:extLst>
                  <a:ext uri="{FF2B5EF4-FFF2-40B4-BE49-F238E27FC236}">
                    <a16:creationId xmlns:a16="http://schemas.microsoft.com/office/drawing/2014/main" id="{99338317-E015-438C-9E71-F02FDBC03528}"/>
                  </a:ext>
                  <a:ext uri="{C183D7F6-B498-43B3-948B-1728B52AA6E4}">
                    <adec:decorative xmlns:adec="http://schemas.microsoft.com/office/drawing/2017/decorative" val="1"/>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9" name="Rectangle 257">
                <a:extLst>
                  <a:ext uri="{FF2B5EF4-FFF2-40B4-BE49-F238E27FC236}">
                    <a16:creationId xmlns:a16="http://schemas.microsoft.com/office/drawing/2014/main" id="{C1BECA22-1F82-469B-9198-8198653A08E5}"/>
                  </a:ext>
                  <a:ext uri="{C183D7F6-B498-43B3-948B-1728B52AA6E4}">
                    <adec:decorative xmlns:adec="http://schemas.microsoft.com/office/drawing/2017/decorative" val="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0" name="Rectangle 258">
                <a:extLst>
                  <a:ext uri="{FF2B5EF4-FFF2-40B4-BE49-F238E27FC236}">
                    <a16:creationId xmlns:a16="http://schemas.microsoft.com/office/drawing/2014/main" id="{C4E45B8E-48C6-4DCF-8A17-E22D1FBC8AAB}"/>
                  </a:ext>
                  <a:ext uri="{C183D7F6-B498-43B3-948B-1728B52AA6E4}">
                    <adec:decorative xmlns:adec="http://schemas.microsoft.com/office/drawing/2017/decorative" val="1"/>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1" name="Rectangle 259">
                <a:extLst>
                  <a:ext uri="{FF2B5EF4-FFF2-40B4-BE49-F238E27FC236}">
                    <a16:creationId xmlns:a16="http://schemas.microsoft.com/office/drawing/2014/main" id="{AF1187F0-D03F-40BC-80DB-0F0A97AAD815}"/>
                  </a:ext>
                  <a:ext uri="{C183D7F6-B498-43B3-948B-1728B52AA6E4}">
                    <adec:decorative xmlns:adec="http://schemas.microsoft.com/office/drawing/2017/decorative" val="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2" name="Rectangle 260">
                <a:extLst>
                  <a:ext uri="{FF2B5EF4-FFF2-40B4-BE49-F238E27FC236}">
                    <a16:creationId xmlns:a16="http://schemas.microsoft.com/office/drawing/2014/main" id="{573AA398-B303-42B8-971B-4ABB87FF4D8B}"/>
                  </a:ext>
                  <a:ext uri="{C183D7F6-B498-43B3-948B-1728B52AA6E4}">
                    <adec:decorative xmlns:adec="http://schemas.microsoft.com/office/drawing/2017/decorative" val="1"/>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3" name="Rectangle 261">
                <a:extLst>
                  <a:ext uri="{FF2B5EF4-FFF2-40B4-BE49-F238E27FC236}">
                    <a16:creationId xmlns:a16="http://schemas.microsoft.com/office/drawing/2014/main" id="{82EF8B48-F455-4A75-A6E0-06347420B93D}"/>
                  </a:ext>
                  <a:ext uri="{C183D7F6-B498-43B3-948B-1728B52AA6E4}">
                    <adec:decorative xmlns:adec="http://schemas.microsoft.com/office/drawing/2017/decorative" val="1"/>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4" name="Rectangle 262">
                <a:extLst>
                  <a:ext uri="{FF2B5EF4-FFF2-40B4-BE49-F238E27FC236}">
                    <a16:creationId xmlns:a16="http://schemas.microsoft.com/office/drawing/2014/main" id="{6EFBCFDB-858F-49E1-A461-9EEC3B705F7C}"/>
                  </a:ext>
                  <a:ext uri="{C183D7F6-B498-43B3-948B-1728B52AA6E4}">
                    <adec:decorative xmlns:adec="http://schemas.microsoft.com/office/drawing/2017/decorative" val="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5" name="Rectangle 263">
                <a:extLst>
                  <a:ext uri="{FF2B5EF4-FFF2-40B4-BE49-F238E27FC236}">
                    <a16:creationId xmlns:a16="http://schemas.microsoft.com/office/drawing/2014/main" id="{D6A95F8D-07BC-4469-A15B-EEDC912E0CAA}"/>
                  </a:ext>
                  <a:ext uri="{C183D7F6-B498-43B3-948B-1728B52AA6E4}">
                    <adec:decorative xmlns:adec="http://schemas.microsoft.com/office/drawing/2017/decorative" val="1"/>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6" name="Rectangle 264">
                <a:extLst>
                  <a:ext uri="{FF2B5EF4-FFF2-40B4-BE49-F238E27FC236}">
                    <a16:creationId xmlns:a16="http://schemas.microsoft.com/office/drawing/2014/main" id="{341F608E-03A8-4C7F-A7EB-44D9B9CE8797}"/>
                  </a:ext>
                  <a:ext uri="{C183D7F6-B498-43B3-948B-1728B52AA6E4}">
                    <adec:decorative xmlns:adec="http://schemas.microsoft.com/office/drawing/2017/decorative" val="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7" name="Rectangle 265">
                <a:extLst>
                  <a:ext uri="{FF2B5EF4-FFF2-40B4-BE49-F238E27FC236}">
                    <a16:creationId xmlns:a16="http://schemas.microsoft.com/office/drawing/2014/main" id="{862C58D0-5403-48FE-9F71-CC221C976C89}"/>
                  </a:ext>
                  <a:ext uri="{C183D7F6-B498-43B3-948B-1728B52AA6E4}">
                    <adec:decorative xmlns:adec="http://schemas.microsoft.com/office/drawing/2017/decorative" val="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8" name="Rectangle 266">
                <a:extLst>
                  <a:ext uri="{FF2B5EF4-FFF2-40B4-BE49-F238E27FC236}">
                    <a16:creationId xmlns:a16="http://schemas.microsoft.com/office/drawing/2014/main" id="{67D2C7A0-10A4-41C1-B7FE-7B0918472B2A}"/>
                  </a:ext>
                  <a:ext uri="{C183D7F6-B498-43B3-948B-1728B52AA6E4}">
                    <adec:decorative xmlns:adec="http://schemas.microsoft.com/office/drawing/2017/decorative" val="1"/>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9" name="Rectangle 267">
                <a:extLst>
                  <a:ext uri="{FF2B5EF4-FFF2-40B4-BE49-F238E27FC236}">
                    <a16:creationId xmlns:a16="http://schemas.microsoft.com/office/drawing/2014/main" id="{C80AAB8F-4F36-4D56-B104-D5ED1A480BEB}"/>
                  </a:ext>
                  <a:ext uri="{C183D7F6-B498-43B3-948B-1728B52AA6E4}">
                    <adec:decorative xmlns:adec="http://schemas.microsoft.com/office/drawing/2017/decorative" val="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0" name="Rectangle 268">
                <a:extLst>
                  <a:ext uri="{FF2B5EF4-FFF2-40B4-BE49-F238E27FC236}">
                    <a16:creationId xmlns:a16="http://schemas.microsoft.com/office/drawing/2014/main" id="{69CA28B5-4B5F-42E8-B5D9-477156663997}"/>
                  </a:ext>
                  <a:ext uri="{C183D7F6-B498-43B3-948B-1728B52AA6E4}">
                    <adec:decorative xmlns:adec="http://schemas.microsoft.com/office/drawing/2017/decorative" val="1"/>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1" name="Rectangle 269">
                <a:extLst>
                  <a:ext uri="{FF2B5EF4-FFF2-40B4-BE49-F238E27FC236}">
                    <a16:creationId xmlns:a16="http://schemas.microsoft.com/office/drawing/2014/main" id="{CE050994-ECBA-4AB4-9DF6-1864FD2D7BA8}"/>
                  </a:ext>
                  <a:ext uri="{C183D7F6-B498-43B3-948B-1728B52AA6E4}">
                    <adec:decorative xmlns:adec="http://schemas.microsoft.com/office/drawing/2017/decorative" val="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2" name="Rectangle 270">
                <a:extLst>
                  <a:ext uri="{FF2B5EF4-FFF2-40B4-BE49-F238E27FC236}">
                    <a16:creationId xmlns:a16="http://schemas.microsoft.com/office/drawing/2014/main" id="{CDDCBF8A-3953-4D99-ABA2-D217663CABC6}"/>
                  </a:ext>
                  <a:ext uri="{C183D7F6-B498-43B3-948B-1728B52AA6E4}">
                    <adec:decorative xmlns:adec="http://schemas.microsoft.com/office/drawing/2017/decorative" val="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3" name="Rectangle 271">
                <a:extLst>
                  <a:ext uri="{FF2B5EF4-FFF2-40B4-BE49-F238E27FC236}">
                    <a16:creationId xmlns:a16="http://schemas.microsoft.com/office/drawing/2014/main" id="{0535F826-4438-48C4-9753-9FEAEEBB8BCC}"/>
                  </a:ext>
                  <a:ext uri="{C183D7F6-B498-43B3-948B-1728B52AA6E4}">
                    <adec:decorative xmlns:adec="http://schemas.microsoft.com/office/drawing/2017/decorative" val="1"/>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4" name="Rectangle 272">
                <a:extLst>
                  <a:ext uri="{FF2B5EF4-FFF2-40B4-BE49-F238E27FC236}">
                    <a16:creationId xmlns:a16="http://schemas.microsoft.com/office/drawing/2014/main" id="{3F483B96-9682-4588-8B5A-CFD4147B545A}"/>
                  </a:ext>
                  <a:ext uri="{C183D7F6-B498-43B3-948B-1728B52AA6E4}">
                    <adec:decorative xmlns:adec="http://schemas.microsoft.com/office/drawing/2017/decorative" val="1"/>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5" name="Rectangle 273">
                <a:extLst>
                  <a:ext uri="{FF2B5EF4-FFF2-40B4-BE49-F238E27FC236}">
                    <a16:creationId xmlns:a16="http://schemas.microsoft.com/office/drawing/2014/main" id="{AE0468D6-C09E-4761-A47E-1181CCCDF53D}"/>
                  </a:ext>
                  <a:ext uri="{C183D7F6-B498-43B3-948B-1728B52AA6E4}">
                    <adec:decorative xmlns:adec="http://schemas.microsoft.com/office/drawing/2017/decorative" val="1"/>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6" name="Rectangle 274">
                <a:extLst>
                  <a:ext uri="{FF2B5EF4-FFF2-40B4-BE49-F238E27FC236}">
                    <a16:creationId xmlns:a16="http://schemas.microsoft.com/office/drawing/2014/main" id="{694E2772-F4E2-474B-8E29-DEF6721CBC6B}"/>
                  </a:ext>
                  <a:ext uri="{C183D7F6-B498-43B3-948B-1728B52AA6E4}">
                    <adec:decorative xmlns:adec="http://schemas.microsoft.com/office/drawing/2017/decorative" val="1"/>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7" name="Rectangle 275">
                <a:extLst>
                  <a:ext uri="{FF2B5EF4-FFF2-40B4-BE49-F238E27FC236}">
                    <a16:creationId xmlns:a16="http://schemas.microsoft.com/office/drawing/2014/main" id="{9741FA3F-7E00-4998-81D7-97EF4FE5C309}"/>
                  </a:ext>
                  <a:ext uri="{C183D7F6-B498-43B3-948B-1728B52AA6E4}">
                    <adec:decorative xmlns:adec="http://schemas.microsoft.com/office/drawing/2017/decorative" val="1"/>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8" name="Rectangle 276">
                <a:extLst>
                  <a:ext uri="{FF2B5EF4-FFF2-40B4-BE49-F238E27FC236}">
                    <a16:creationId xmlns:a16="http://schemas.microsoft.com/office/drawing/2014/main" id="{EF90B7B1-75E2-48B6-80FC-EE133741ECEF}"/>
                  </a:ext>
                  <a:ext uri="{C183D7F6-B498-43B3-948B-1728B52AA6E4}">
                    <adec:decorative xmlns:adec="http://schemas.microsoft.com/office/drawing/2017/decorative" val="1"/>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3AAD4CC5-F788-423F-9906-6E6E858674ED}"/>
                  </a:ext>
                  <a:ext uri="{C183D7F6-B498-43B3-948B-1728B52AA6E4}">
                    <adec:decorative xmlns:adec="http://schemas.microsoft.com/office/drawing/2017/decorative" val="1"/>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615E3A60-9EFD-4E73-9DB1-B258C51981A7}"/>
                  </a:ext>
                  <a:ext uri="{C183D7F6-B498-43B3-948B-1728B52AA6E4}">
                    <adec:decorative xmlns:adec="http://schemas.microsoft.com/office/drawing/2017/decorative" val="1"/>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EE21898B-F653-4EFE-8C22-FED44205B685}"/>
                  </a:ext>
                  <a:ext uri="{C183D7F6-B498-43B3-948B-1728B52AA6E4}">
                    <adec:decorative xmlns:adec="http://schemas.microsoft.com/office/drawing/2017/decorative" val="1"/>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E74896F4-7B0D-4A10-A29A-E45357858C7D}"/>
                  </a:ext>
                  <a:ext uri="{C183D7F6-B498-43B3-948B-1728B52AA6E4}">
                    <adec:decorative xmlns:adec="http://schemas.microsoft.com/office/drawing/2017/decorative" val="1"/>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D30F2618-3C3F-4C33-B349-D7F442F644D8}"/>
                  </a:ext>
                  <a:ext uri="{C183D7F6-B498-43B3-948B-1728B52AA6E4}">
                    <adec:decorative xmlns:adec="http://schemas.microsoft.com/office/drawing/2017/decorative" val="1"/>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010F7660-3B29-4870-AF98-63A778473519}"/>
                </a:ext>
                <a:ext uri="{C183D7F6-B498-43B3-948B-1728B52AA6E4}">
                  <adec:decorative xmlns:adec="http://schemas.microsoft.com/office/drawing/2017/decorative" val="1"/>
                </a:ext>
              </a:extLst>
            </p:cNvPr>
            <p:cNvSpPr txBox="1"/>
            <p:nvPr/>
          </p:nvSpPr>
          <p:spPr>
            <a:xfrm>
              <a:off x="11043371" y="2813620"/>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 uri="{C183D7F6-B498-43B3-948B-1728B52AA6E4}">
                  <adec:decorative xmlns:adec="http://schemas.microsoft.com/office/drawing/2017/decorative" val="1"/>
                </a:ext>
              </a:extLst>
            </p:cNvPr>
            <p:cNvSpPr/>
            <p:nvPr/>
          </p:nvSpPr>
          <p:spPr>
            <a:xfrm>
              <a:off x="6718260" y="2769501"/>
              <a:ext cx="816058" cy="8418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5">
              <a:extLst>
                <a:ext uri="{FF2B5EF4-FFF2-40B4-BE49-F238E27FC236}">
                  <a16:creationId xmlns:a16="http://schemas.microsoft.com/office/drawing/2014/main" id="{D5CAE30E-6CC5-4F76-ADE3-1BDA41AF13CC}"/>
                </a:ext>
                <a:ext uri="{C183D7F6-B498-43B3-948B-1728B52AA6E4}">
                  <adec:decorative xmlns:adec="http://schemas.microsoft.com/office/drawing/2017/decorative" val="1"/>
                </a:ext>
              </a:extLst>
            </p:cNvPr>
            <p:cNvSpPr>
              <a:spLocks noEditPoints="1"/>
            </p:cNvSpPr>
            <p:nvPr/>
          </p:nvSpPr>
          <p:spPr bwMode="auto">
            <a:xfrm>
              <a:off x="6914706" y="3075385"/>
              <a:ext cx="423167" cy="424809"/>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76" name="TextBox 175">
              <a:extLst>
                <a:ext uri="{FF2B5EF4-FFF2-40B4-BE49-F238E27FC236}">
                  <a16:creationId xmlns:a16="http://schemas.microsoft.com/office/drawing/2014/main" id="{E08DB4AC-BF5A-496D-BE2D-C9A9023983FB}"/>
                </a:ext>
                <a:ext uri="{C183D7F6-B498-43B3-948B-1728B52AA6E4}">
                  <adec:decorative xmlns:adec="http://schemas.microsoft.com/office/drawing/2017/decorative" val="1"/>
                </a:ext>
              </a:extLst>
            </p:cNvPr>
            <p:cNvSpPr txBox="1"/>
            <p:nvPr/>
          </p:nvSpPr>
          <p:spPr>
            <a:xfrm>
              <a:off x="6778713" y="2813620"/>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lt"/>
                  <a:cs typeface="Calibri" panose="020F0502020204030204"/>
                </a:rPr>
                <a:t>Govern</a:t>
              </a:r>
            </a:p>
          </p:txBody>
        </p:sp>
        <p:grpSp>
          <p:nvGrpSpPr>
            <p:cNvPr id="166" name="Graphic 397" descr="deposit, pricing import">
              <a:extLst>
                <a:ext uri="{FF2B5EF4-FFF2-40B4-BE49-F238E27FC236}">
                  <a16:creationId xmlns:a16="http://schemas.microsoft.com/office/drawing/2014/main" id="{408B055C-F305-4706-94F9-9E272D235A7E}"/>
                </a:ext>
              </a:extLst>
            </p:cNvPr>
            <p:cNvGrpSpPr/>
            <p:nvPr/>
          </p:nvGrpSpPr>
          <p:grpSpPr>
            <a:xfrm>
              <a:off x="8174079" y="3690837"/>
              <a:ext cx="371366" cy="371620"/>
              <a:chOff x="1698211" y="3041569"/>
              <a:chExt cx="417847" cy="418136"/>
            </a:xfrm>
          </p:grpSpPr>
          <p:sp>
            <p:nvSpPr>
              <p:cNvPr id="167" name="Freeform: Shape 166">
                <a:extLst>
                  <a:ext uri="{FF2B5EF4-FFF2-40B4-BE49-F238E27FC236}">
                    <a16:creationId xmlns:a16="http://schemas.microsoft.com/office/drawing/2014/main" id="{78EBE839-1484-4C7D-91D3-FE7D900F8AD4}"/>
                  </a:ext>
                  <a:ext uri="{C183D7F6-B498-43B3-948B-1728B52AA6E4}">
                    <adec:decorative xmlns:adec="http://schemas.microsoft.com/office/drawing/2017/decorative" val="1"/>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54A37338-D3FC-4417-8ED8-161E179E506F}"/>
                  </a:ext>
                  <a:ext uri="{C183D7F6-B498-43B3-948B-1728B52AA6E4}">
                    <adec:decorative xmlns:adec="http://schemas.microsoft.com/office/drawing/2017/decorative" val="1"/>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151DA51C-9D10-4115-88B4-4EAAA27FE544}"/>
                  </a:ext>
                  <a:ext uri="{C183D7F6-B498-43B3-948B-1728B52AA6E4}">
                    <adec:decorative xmlns:adec="http://schemas.microsoft.com/office/drawing/2017/decorative" val="1"/>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oup 171" descr="file, paper, sheet">
              <a:extLst>
                <a:ext uri="{FF2B5EF4-FFF2-40B4-BE49-F238E27FC236}">
                  <a16:creationId xmlns:a16="http://schemas.microsoft.com/office/drawing/2014/main" id="{431D51C7-6B1C-4956-BA68-234D3EE5BE8E}"/>
                </a:ext>
              </a:extLst>
            </p:cNvPr>
            <p:cNvGrpSpPr/>
            <p:nvPr/>
          </p:nvGrpSpPr>
          <p:grpSpPr>
            <a:xfrm>
              <a:off x="9102044" y="2029863"/>
              <a:ext cx="297598" cy="368855"/>
              <a:chOff x="8018464" y="4649789"/>
              <a:chExt cx="225425" cy="279400"/>
            </a:xfrm>
          </p:grpSpPr>
          <p:sp>
            <p:nvSpPr>
              <p:cNvPr id="173" name="Freeform 88">
                <a:extLst>
                  <a:ext uri="{FF2B5EF4-FFF2-40B4-BE49-F238E27FC236}">
                    <a16:creationId xmlns:a16="http://schemas.microsoft.com/office/drawing/2014/main" id="{47E4DFB2-1477-425C-8E76-BE1D7E44DCEB}"/>
                  </a:ext>
                  <a:ext uri="{C183D7F6-B498-43B3-948B-1728B52AA6E4}">
                    <adec:decorative xmlns:adec="http://schemas.microsoft.com/office/drawing/2017/decorative" val="1"/>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89">
                <a:extLst>
                  <a:ext uri="{FF2B5EF4-FFF2-40B4-BE49-F238E27FC236}">
                    <a16:creationId xmlns:a16="http://schemas.microsoft.com/office/drawing/2014/main" id="{38B86579-E1B0-4D99-A3D2-181E5FD87D8B}"/>
                  </a:ext>
                  <a:ext uri="{C183D7F6-B498-43B3-948B-1728B52AA6E4}">
                    <adec:decorative xmlns:adec="http://schemas.microsoft.com/office/drawing/2017/decorative" val="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Line 90">
                <a:extLst>
                  <a:ext uri="{FF2B5EF4-FFF2-40B4-BE49-F238E27FC236}">
                    <a16:creationId xmlns:a16="http://schemas.microsoft.com/office/drawing/2014/main" id="{ED5320B6-57F6-41BA-BDF9-17B4A3D3297C}"/>
                  </a:ext>
                  <a:ext uri="{C183D7F6-B498-43B3-948B-1728B52AA6E4}">
                    <adec:decorative xmlns:adec="http://schemas.microsoft.com/office/drawing/2017/decorative" val="1"/>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Line 91">
                <a:extLst>
                  <a:ext uri="{FF2B5EF4-FFF2-40B4-BE49-F238E27FC236}">
                    <a16:creationId xmlns:a16="http://schemas.microsoft.com/office/drawing/2014/main" id="{80E43C55-129A-4ECA-BEEB-9076D466B3F2}"/>
                  </a:ext>
                  <a:ext uri="{C183D7F6-B498-43B3-948B-1728B52AA6E4}">
                    <adec:decorative xmlns:adec="http://schemas.microsoft.com/office/drawing/2017/decorative" val="1"/>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62143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55996" y="620428"/>
            <a:ext cx="5388106" cy="403137"/>
          </a:xfrm>
        </p:spPr>
        <p:txBody>
          <a:bodyPr/>
          <a:lstStyle/>
          <a:p>
            <a:r>
              <a:rPr lang="en-US" dirty="0"/>
              <a:t>Why is </a:t>
            </a:r>
            <a:r>
              <a:rPr lang="en-US" dirty="0">
                <a:solidFill>
                  <a:schemeClr val="tx2"/>
                </a:solidFill>
              </a:rPr>
              <a:t>governance</a:t>
            </a:r>
            <a:r>
              <a:rPr lang="en-US" dirty="0"/>
              <a:t> important?</a:t>
            </a:r>
          </a:p>
        </p:txBody>
      </p:sp>
      <p:grpSp>
        <p:nvGrpSpPr>
          <p:cNvPr id="23" name="Group 22" descr="Diagram showing balance between Transformation and Risk Mitigation.">
            <a:extLst>
              <a:ext uri="{FF2B5EF4-FFF2-40B4-BE49-F238E27FC236}">
                <a16:creationId xmlns:a16="http://schemas.microsoft.com/office/drawing/2014/main" id="{676277D4-3E3D-4C1A-96B4-B3654CE9023D}"/>
              </a:ext>
            </a:extLst>
          </p:cNvPr>
          <p:cNvGrpSpPr/>
          <p:nvPr/>
        </p:nvGrpSpPr>
        <p:grpSpPr>
          <a:xfrm>
            <a:off x="416801" y="1737540"/>
            <a:ext cx="5863252" cy="1571391"/>
            <a:chOff x="416801" y="1737540"/>
            <a:chExt cx="5863252" cy="1571391"/>
          </a:xfrm>
        </p:grpSpPr>
        <p:grpSp>
          <p:nvGrpSpPr>
            <p:cNvPr id="42" name="Group 41">
              <a:extLst>
                <a:ext uri="{FF2B5EF4-FFF2-40B4-BE49-F238E27FC236}">
                  <a16:creationId xmlns:a16="http://schemas.microsoft.com/office/drawing/2014/main" id="{0589E3E5-BBD3-414A-825C-269DDF25176B}"/>
                </a:ext>
              </a:extLst>
            </p:cNvPr>
            <p:cNvGrpSpPr/>
            <p:nvPr/>
          </p:nvGrpSpPr>
          <p:grpSpPr>
            <a:xfrm>
              <a:off x="2046091" y="1737540"/>
              <a:ext cx="2020286" cy="1571391"/>
              <a:chOff x="2046091" y="1737540"/>
              <a:chExt cx="2651030" cy="2061988"/>
            </a:xfrm>
          </p:grpSpPr>
          <p:grpSp>
            <p:nvGrpSpPr>
              <p:cNvPr id="45" name="Group 44">
                <a:extLst>
                  <a:ext uri="{FF2B5EF4-FFF2-40B4-BE49-F238E27FC236}">
                    <a16:creationId xmlns:a16="http://schemas.microsoft.com/office/drawing/2014/main" id="{E43C6BF1-740B-4779-A7A7-476314649F6F}"/>
                  </a:ext>
                  <a:ext uri="{C183D7F6-B498-43B3-948B-1728B52AA6E4}">
                    <adec:decorative xmlns:adec="http://schemas.microsoft.com/office/drawing/2017/decorative" val="1"/>
                  </a:ext>
                </a:extLst>
              </p:cNvPr>
              <p:cNvGrpSpPr/>
              <p:nvPr/>
            </p:nvGrpSpPr>
            <p:grpSpPr>
              <a:xfrm>
                <a:off x="3699870" y="1737540"/>
                <a:ext cx="889353" cy="928645"/>
                <a:chOff x="6332226" y="3086687"/>
                <a:chExt cx="1127354" cy="1127350"/>
              </a:xfrm>
            </p:grpSpPr>
            <p:sp>
              <p:nvSpPr>
                <p:cNvPr id="58" name="arrow_16">
                  <a:extLst>
                    <a:ext uri="{FF2B5EF4-FFF2-40B4-BE49-F238E27FC236}">
                      <a16:creationId xmlns:a16="http://schemas.microsoft.com/office/drawing/2014/main" id="{E92E3F4E-BF55-48A8-9AB4-3EF71D880982}"/>
                    </a:ext>
                    <a:ext uri="{C183D7F6-B498-43B3-948B-1728B52AA6E4}">
                      <adec:decorative xmlns:adec="http://schemas.microsoft.com/office/drawing/2017/decorative" val="1"/>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Oval 59">
                  <a:extLst>
                    <a:ext uri="{FF2B5EF4-FFF2-40B4-BE49-F238E27FC236}">
                      <a16:creationId xmlns:a16="http://schemas.microsoft.com/office/drawing/2014/main" id="{7EA432E9-2A8B-4A12-AADE-076BB7A0B302}"/>
                    </a:ext>
                    <a:ext uri="{C183D7F6-B498-43B3-948B-1728B52AA6E4}">
                      <adec:decorative xmlns:adec="http://schemas.microsoft.com/office/drawing/2017/decorative" val="1"/>
                    </a:ext>
                  </a:extLst>
                </p:cNvPr>
                <p:cNvSpPr/>
                <p:nvPr/>
              </p:nvSpPr>
              <p:spPr bwMode="auto">
                <a:xfrm>
                  <a:off x="6332226" y="3086687"/>
                  <a:ext cx="1127354" cy="1127350"/>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54C32098-C8BF-43F6-9591-CCF56754F5B2}"/>
                  </a:ext>
                  <a:ext uri="{C183D7F6-B498-43B3-948B-1728B52AA6E4}">
                    <adec:decorative xmlns:adec="http://schemas.microsoft.com/office/drawing/2017/decorative" val="1"/>
                  </a:ext>
                </a:extLst>
              </p:cNvPr>
              <p:cNvGrpSpPr/>
              <p:nvPr/>
            </p:nvGrpSpPr>
            <p:grpSpPr>
              <a:xfrm>
                <a:off x="2152987" y="1737540"/>
                <a:ext cx="889353" cy="928646"/>
                <a:chOff x="4604491" y="2816427"/>
                <a:chExt cx="1127354" cy="1127350"/>
              </a:xfrm>
            </p:grpSpPr>
            <p:sp>
              <p:nvSpPr>
                <p:cNvPr id="53" name="Oval 52">
                  <a:extLst>
                    <a:ext uri="{FF2B5EF4-FFF2-40B4-BE49-F238E27FC236}">
                      <a16:creationId xmlns:a16="http://schemas.microsoft.com/office/drawing/2014/main" id="{F1C2D097-EDF4-4467-9D3E-1AB698E3A1D2}"/>
                    </a:ext>
                    <a:ext uri="{C183D7F6-B498-43B3-948B-1728B52AA6E4}">
                      <adec:decorative xmlns:adec="http://schemas.microsoft.com/office/drawing/2017/decorative" val="1"/>
                    </a:ext>
                  </a:extLst>
                </p:cNvPr>
                <p:cNvSpPr/>
                <p:nvPr/>
              </p:nvSpPr>
              <p:spPr bwMode="auto">
                <a:xfrm>
                  <a:off x="4604491" y="2816427"/>
                  <a:ext cx="1127354" cy="1127350"/>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4" name="arrow_5">
                  <a:extLst>
                    <a:ext uri="{FF2B5EF4-FFF2-40B4-BE49-F238E27FC236}">
                      <a16:creationId xmlns:a16="http://schemas.microsoft.com/office/drawing/2014/main" id="{4489EA6E-5FE0-4969-B344-CDF1D3900DAE}"/>
                    </a:ext>
                    <a:ext uri="{C183D7F6-B498-43B3-948B-1728B52AA6E4}">
                      <adec:decorative xmlns:adec="http://schemas.microsoft.com/office/drawing/2017/decorative" val="1"/>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descr="scale">
                <a:extLst>
                  <a:ext uri="{FF2B5EF4-FFF2-40B4-BE49-F238E27FC236}">
                    <a16:creationId xmlns:a16="http://schemas.microsoft.com/office/drawing/2014/main" id="{6D6258AE-BC99-473C-8CDC-D30DBD7A9539}"/>
                  </a:ext>
                </a:extLst>
              </p:cNvPr>
              <p:cNvGrpSpPr/>
              <p:nvPr/>
            </p:nvGrpSpPr>
            <p:grpSpPr>
              <a:xfrm>
                <a:off x="2046091" y="2908940"/>
                <a:ext cx="2651030" cy="890588"/>
                <a:chOff x="7211284" y="3486250"/>
                <a:chExt cx="2651030" cy="890588"/>
              </a:xfrm>
            </p:grpSpPr>
            <p:cxnSp>
              <p:nvCxnSpPr>
                <p:cNvPr id="48" name="Straight Connector 47">
                  <a:extLst>
                    <a:ext uri="{FF2B5EF4-FFF2-40B4-BE49-F238E27FC236}">
                      <a16:creationId xmlns:a16="http://schemas.microsoft.com/office/drawing/2014/main" id="{56A0140F-E306-4E83-ACDC-8056C3606916}"/>
                    </a:ext>
                    <a:ext uri="{C183D7F6-B498-43B3-948B-1728B52AA6E4}">
                      <adec:decorative xmlns:adec="http://schemas.microsoft.com/office/drawing/2017/decorative" val="1"/>
                    </a:ext>
                  </a:extLst>
                </p:cNvPr>
                <p:cNvCxnSpPr>
                  <a:cxnSpLocks/>
                </p:cNvCxnSpPr>
                <p:nvPr/>
              </p:nvCxnSpPr>
              <p:spPr>
                <a:xfrm>
                  <a:off x="7211284" y="3486251"/>
                  <a:ext cx="2651030"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0D68F22-BB6A-4EBF-8BCF-828432165AF4}"/>
                    </a:ext>
                    <a:ext uri="{C183D7F6-B498-43B3-948B-1728B52AA6E4}">
                      <adec:decorative xmlns:adec="http://schemas.microsoft.com/office/drawing/2017/decorative" val="1"/>
                    </a:ext>
                  </a:extLst>
                </p:cNvPr>
                <p:cNvCxnSpPr>
                  <a:cxnSpLocks/>
                </p:cNvCxnSpPr>
                <p:nvPr/>
              </p:nvCxnSpPr>
              <p:spPr>
                <a:xfrm>
                  <a:off x="7391418" y="4376838"/>
                  <a:ext cx="2290763"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BF4736-0735-4B27-B20F-C7AD126506D0}"/>
                    </a:ext>
                    <a:ext uri="{C183D7F6-B498-43B3-948B-1728B52AA6E4}">
                      <adec:decorative xmlns:adec="http://schemas.microsoft.com/office/drawing/2017/decorative" val="1"/>
                    </a:ext>
                  </a:extLst>
                </p:cNvPr>
                <p:cNvCxnSpPr/>
                <p:nvPr/>
              </p:nvCxnSpPr>
              <p:spPr>
                <a:xfrm flipH="1">
                  <a:off x="8536446" y="3486250"/>
                  <a:ext cx="707" cy="50515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id="{31EC7879-81EA-451A-8DB1-3CE585A2A5FF}"/>
                    </a:ext>
                    <a:ext uri="{C183D7F6-B498-43B3-948B-1728B52AA6E4}">
                      <adec:decorative xmlns:adec="http://schemas.microsoft.com/office/drawing/2017/decorative" val="1"/>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6F12DF04-48E8-459A-9149-5CD244A43AEF}"/>
                </a:ext>
                <a:ext uri="{C183D7F6-B498-43B3-948B-1728B52AA6E4}">
                  <adec:decorative xmlns:adec="http://schemas.microsoft.com/office/drawing/2017/decorative" val="1"/>
                </a:ext>
              </a:extLst>
            </p:cNvPr>
            <p:cNvSpPr txBox="1"/>
            <p:nvPr/>
          </p:nvSpPr>
          <p:spPr>
            <a:xfrm>
              <a:off x="416801" y="1930264"/>
              <a:ext cx="1547804" cy="276999"/>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Transformation</a:t>
              </a:r>
            </a:p>
          </p:txBody>
        </p:sp>
        <p:sp>
          <p:nvSpPr>
            <p:cNvPr id="62" name="TextBox 61">
              <a:extLst>
                <a:ext uri="{FF2B5EF4-FFF2-40B4-BE49-F238E27FC236}">
                  <a16:creationId xmlns:a16="http://schemas.microsoft.com/office/drawing/2014/main" id="{D2BED60D-7472-461E-A9E5-F05E6E259BCA}"/>
                </a:ext>
                <a:ext uri="{C183D7F6-B498-43B3-948B-1728B52AA6E4}">
                  <adec:decorative xmlns:adec="http://schemas.microsoft.com/office/drawing/2017/decorative" val="1"/>
                </a:ext>
              </a:extLst>
            </p:cNvPr>
            <p:cNvSpPr txBox="1"/>
            <p:nvPr/>
          </p:nvSpPr>
          <p:spPr>
            <a:xfrm>
              <a:off x="3984150" y="1930264"/>
              <a:ext cx="2295903" cy="276999"/>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Risk mitigation</a:t>
              </a:r>
            </a:p>
          </p:txBody>
        </p:sp>
      </p:grpSp>
      <p:sp>
        <p:nvSpPr>
          <p:cNvPr id="5" name="Content Placeholder 4">
            <a:extLst>
              <a:ext uri="{FF2B5EF4-FFF2-40B4-BE49-F238E27FC236}">
                <a16:creationId xmlns:a16="http://schemas.microsoft.com/office/drawing/2014/main" id="{027617D0-3E27-45E5-AF08-EC9F49654E72}"/>
              </a:ext>
            </a:extLst>
          </p:cNvPr>
          <p:cNvSpPr>
            <a:spLocks noGrp="1"/>
          </p:cNvSpPr>
          <p:nvPr>
            <p:ph sz="quarter" idx="12"/>
          </p:nvPr>
        </p:nvSpPr>
        <p:spPr>
          <a:xfrm>
            <a:off x="603215" y="4202487"/>
            <a:ext cx="4954730" cy="1544150"/>
          </a:xfrm>
        </p:spPr>
        <p:txBody>
          <a:bodyPr/>
          <a:lstStyle/>
          <a:p>
            <a:pPr marL="336145" lvl="0" indent="-336145">
              <a:lnSpc>
                <a:spcPts val="2353"/>
              </a:lnSpc>
              <a:spcAft>
                <a:spcPts val="600"/>
              </a:spcAft>
              <a:buFont typeface="Arial" panose="020B0604020202020204" pitchFamily="34" charset="0"/>
              <a:buChar char="•"/>
              <a:defRPr/>
            </a:pPr>
            <a:r>
              <a:rPr lang="en-US" sz="1961" spc="0" dirty="0">
                <a:latin typeface="Segoe UI"/>
              </a:rPr>
              <a:t>Maintaining full compliance</a:t>
            </a:r>
          </a:p>
          <a:p>
            <a:pPr marL="336145" lvl="0" indent="-336145">
              <a:lnSpc>
                <a:spcPts val="2353"/>
              </a:lnSpc>
              <a:spcAft>
                <a:spcPts val="600"/>
              </a:spcAft>
              <a:buFont typeface="Arial" panose="020B0604020202020204" pitchFamily="34" charset="0"/>
              <a:buChar char="•"/>
              <a:defRPr/>
            </a:pPr>
            <a:r>
              <a:rPr lang="en-US" sz="1961" spc="0" dirty="0">
                <a:latin typeface="Segoe UI"/>
              </a:rPr>
              <a:t>Creating better cost visibility and control</a:t>
            </a:r>
          </a:p>
          <a:p>
            <a:pPr marL="336145" lvl="0" indent="-336145">
              <a:lnSpc>
                <a:spcPts val="2353"/>
              </a:lnSpc>
              <a:spcAft>
                <a:spcPts val="600"/>
              </a:spcAft>
              <a:buFont typeface="Arial" panose="020B0604020202020204" pitchFamily="34" charset="0"/>
              <a:buChar char="•"/>
              <a:defRPr/>
            </a:pPr>
            <a:r>
              <a:rPr lang="en-US" sz="1961" spc="0" dirty="0">
                <a:latin typeface="Segoe UI"/>
              </a:rPr>
              <a:t>Improving security posture</a:t>
            </a:r>
          </a:p>
          <a:p>
            <a:pPr marL="336145" lvl="0" indent="-336145">
              <a:lnSpc>
                <a:spcPts val="2353"/>
              </a:lnSpc>
              <a:spcAft>
                <a:spcPts val="600"/>
              </a:spcAft>
              <a:buFont typeface="Arial" panose="020B0604020202020204" pitchFamily="34" charset="0"/>
              <a:buChar char="•"/>
              <a:defRPr/>
            </a:pPr>
            <a:r>
              <a:rPr lang="en-US" sz="1961" spc="0" dirty="0">
                <a:latin typeface="Segoe UI"/>
              </a:rPr>
              <a:t>Being agile—to support scale</a:t>
            </a:r>
            <a:endParaRPr lang="en-US" dirty="0"/>
          </a:p>
        </p:txBody>
      </p:sp>
      <p:sp>
        <p:nvSpPr>
          <p:cNvPr id="63" name="Rectangle 62">
            <a:extLst>
              <a:ext uri="{FF2B5EF4-FFF2-40B4-BE49-F238E27FC236}">
                <a16:creationId xmlns:a16="http://schemas.microsoft.com/office/drawing/2014/main" id="{E913CB0F-54E8-4A6D-A9EF-861156D71C06}"/>
              </a:ext>
              <a:ext uri="{C183D7F6-B498-43B3-948B-1728B52AA6E4}">
                <adec:decorative xmlns:adec="http://schemas.microsoft.com/office/drawing/2017/decorative" val="1"/>
              </a:ext>
            </a:extLst>
          </p:cNvPr>
          <p:cNvSpPr/>
          <p:nvPr/>
        </p:nvSpPr>
        <p:spPr bwMode="auto">
          <a:xfrm>
            <a:off x="6120923" y="0"/>
            <a:ext cx="60721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8AE0FDE0-BA77-4392-B2E5-1CA0693974B0}"/>
              </a:ext>
              <a:ext uri="{C183D7F6-B498-43B3-948B-1728B52AA6E4}">
                <adec:decorative xmlns:adec="http://schemas.microsoft.com/office/drawing/2017/decorative" val="1"/>
              </a:ext>
            </a:extLst>
          </p:cNvPr>
          <p:cNvGrpSpPr/>
          <p:nvPr/>
        </p:nvGrpSpPr>
        <p:grpSpPr>
          <a:xfrm>
            <a:off x="6760042" y="221529"/>
            <a:ext cx="5015589" cy="768254"/>
            <a:chOff x="6993849" y="221529"/>
            <a:chExt cx="5015589" cy="768254"/>
          </a:xfrm>
        </p:grpSpPr>
        <p:pic>
          <p:nvPicPr>
            <p:cNvPr id="65" name="Picture 64">
              <a:extLst>
                <a:ext uri="{FF2B5EF4-FFF2-40B4-BE49-F238E27FC236}">
                  <a16:creationId xmlns:a16="http://schemas.microsoft.com/office/drawing/2014/main" id="{5280F58C-877D-43B6-B0CD-F29F3C922466}"/>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46151"/>
            <a:stretch/>
          </p:blipFill>
          <p:spPr>
            <a:xfrm>
              <a:off x="9152894" y="221529"/>
              <a:ext cx="753424" cy="768254"/>
            </a:xfrm>
            <a:prstGeom prst="rect">
              <a:avLst/>
            </a:prstGeom>
          </p:spPr>
        </p:pic>
        <p:cxnSp>
          <p:nvCxnSpPr>
            <p:cNvPr id="66" name="Straight Connector 65">
              <a:extLst>
                <a:ext uri="{FF2B5EF4-FFF2-40B4-BE49-F238E27FC236}">
                  <a16:creationId xmlns:a16="http://schemas.microsoft.com/office/drawing/2014/main" id="{F81FECDF-F28D-481A-8143-FDEDF6EF1204}"/>
                </a:ext>
                <a:ext uri="{C183D7F6-B498-43B3-948B-1728B52AA6E4}">
                  <adec:decorative xmlns:adec="http://schemas.microsoft.com/office/drawing/2017/decorative" val="1"/>
                </a:ext>
              </a:extLst>
            </p:cNvPr>
            <p:cNvCxnSpPr>
              <a:cxnSpLocks/>
            </p:cNvCxnSpPr>
            <p:nvPr/>
          </p:nvCxnSpPr>
          <p:spPr>
            <a:xfrm flipH="1">
              <a:off x="6993849"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2DBD67A-4F27-4BA3-A658-1AC2B52BA74A}"/>
                </a:ext>
                <a:ext uri="{C183D7F6-B498-43B3-948B-1728B52AA6E4}">
                  <adec:decorative xmlns:adec="http://schemas.microsoft.com/office/drawing/2017/decorative" val="1"/>
                </a:ext>
              </a:extLst>
            </p:cNvPr>
            <p:cNvCxnSpPr>
              <a:cxnSpLocks/>
            </p:cNvCxnSpPr>
            <p:nvPr/>
          </p:nvCxnSpPr>
          <p:spPr>
            <a:xfrm flipH="1">
              <a:off x="9906318"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 name="Content Placeholder 17">
            <a:extLst>
              <a:ext uri="{FF2B5EF4-FFF2-40B4-BE49-F238E27FC236}">
                <a16:creationId xmlns:a16="http://schemas.microsoft.com/office/drawing/2014/main" id="{2827E106-2795-4961-9DF2-2CF9EE69F248}"/>
              </a:ext>
            </a:extLst>
          </p:cNvPr>
          <p:cNvSpPr>
            <a:spLocks noGrp="1"/>
          </p:cNvSpPr>
          <p:nvPr>
            <p:ph sz="quarter" idx="20"/>
          </p:nvPr>
        </p:nvSpPr>
        <p:spPr>
          <a:xfrm>
            <a:off x="7239548" y="956206"/>
            <a:ext cx="4681538" cy="572464"/>
          </a:xfrm>
        </p:spPr>
        <p:txBody>
          <a:body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Who is responsible for monitoring? support? </a:t>
            </a:r>
            <a:br>
              <a:rPr lang="en-US" sz="1400" kern="0" spc="0" dirty="0">
                <a:solidFill>
                  <a:srgbClr val="FFFFFF"/>
                </a:solidFill>
                <a:latin typeface="Segoe UI "/>
                <a:cs typeface="Segoe UI Semibold" panose="020B0702040204020203" pitchFamily="34" charset="0"/>
              </a:rPr>
            </a:br>
            <a:r>
              <a:rPr lang="en-US" sz="1400" kern="0" spc="0" dirty="0">
                <a:solidFill>
                  <a:srgbClr val="FFFFFF"/>
                </a:solidFill>
                <a:latin typeface="Segoe UI "/>
                <a:cs typeface="Segoe UI Semibold" panose="020B0702040204020203" pitchFamily="34" charset="0"/>
              </a:rPr>
              <a:t>And operations?</a:t>
            </a:r>
            <a:endParaRPr lang="en-US" dirty="0"/>
          </a:p>
        </p:txBody>
      </p:sp>
      <p:sp>
        <p:nvSpPr>
          <p:cNvPr id="6" name="Content Placeholder 5">
            <a:extLst>
              <a:ext uri="{FF2B5EF4-FFF2-40B4-BE49-F238E27FC236}">
                <a16:creationId xmlns:a16="http://schemas.microsoft.com/office/drawing/2014/main" id="{7A9BBEAB-1874-4017-A575-C4EDF4DE0FCA}"/>
              </a:ext>
            </a:extLst>
          </p:cNvPr>
          <p:cNvSpPr>
            <a:spLocks noGrp="1"/>
          </p:cNvSpPr>
          <p:nvPr>
            <p:ph sz="quarter" idx="13"/>
          </p:nvPr>
        </p:nvSpPr>
        <p:spPr>
          <a:xfrm>
            <a:off x="7245399" y="1621517"/>
            <a:ext cx="3821041" cy="378565"/>
          </a:xfrm>
        </p:spPr>
        <p:txBody>
          <a:body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Which services should be migrated to Azure?</a:t>
            </a:r>
            <a:endParaRPr lang="en-US" dirty="0"/>
          </a:p>
        </p:txBody>
      </p:sp>
      <p:sp>
        <p:nvSpPr>
          <p:cNvPr id="7" name="Content Placeholder 6">
            <a:extLst>
              <a:ext uri="{FF2B5EF4-FFF2-40B4-BE49-F238E27FC236}">
                <a16:creationId xmlns:a16="http://schemas.microsoft.com/office/drawing/2014/main" id="{178691ED-1225-4A0E-BDCE-5F2BBB43E82F}"/>
              </a:ext>
            </a:extLst>
          </p:cNvPr>
          <p:cNvSpPr>
            <a:spLocks noGrp="1"/>
          </p:cNvSpPr>
          <p:nvPr>
            <p:ph sz="quarter" idx="14"/>
          </p:nvPr>
        </p:nvSpPr>
        <p:spPr>
          <a:xfrm>
            <a:off x="7245364" y="2204221"/>
            <a:ext cx="3821112" cy="378565"/>
          </a:xfrm>
        </p:spPr>
        <p:txBody>
          <a:body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roles &amp; responsibilities must be defined?</a:t>
            </a:r>
            <a:endParaRPr lang="en-US" dirty="0"/>
          </a:p>
        </p:txBody>
      </p:sp>
      <p:sp>
        <p:nvSpPr>
          <p:cNvPr id="8" name="Content Placeholder 7">
            <a:extLst>
              <a:ext uri="{FF2B5EF4-FFF2-40B4-BE49-F238E27FC236}">
                <a16:creationId xmlns:a16="http://schemas.microsoft.com/office/drawing/2014/main" id="{548174C2-E753-45A7-B95B-7704D1B82716}"/>
              </a:ext>
            </a:extLst>
          </p:cNvPr>
          <p:cNvSpPr>
            <a:spLocks noGrp="1"/>
          </p:cNvSpPr>
          <p:nvPr>
            <p:ph sz="quarter" idx="15"/>
          </p:nvPr>
        </p:nvSpPr>
        <p:spPr>
          <a:xfrm>
            <a:off x="7239548" y="2788745"/>
            <a:ext cx="3821112" cy="378565"/>
          </a:xfrm>
        </p:spPr>
        <p:txBody>
          <a:body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security measures should I consider?</a:t>
            </a:r>
            <a:endParaRPr lang="en-US" dirty="0"/>
          </a:p>
        </p:txBody>
      </p:sp>
      <p:sp>
        <p:nvSpPr>
          <p:cNvPr id="9" name="Content Placeholder 8">
            <a:extLst>
              <a:ext uri="{FF2B5EF4-FFF2-40B4-BE49-F238E27FC236}">
                <a16:creationId xmlns:a16="http://schemas.microsoft.com/office/drawing/2014/main" id="{ACDD3C74-87C1-4235-BB1A-0F198B5425E5}"/>
              </a:ext>
            </a:extLst>
          </p:cNvPr>
          <p:cNvSpPr>
            <a:spLocks noGrp="1"/>
          </p:cNvSpPr>
          <p:nvPr>
            <p:ph sz="quarter" idx="16"/>
          </p:nvPr>
        </p:nvSpPr>
        <p:spPr>
          <a:xfrm>
            <a:off x="7239548" y="3270562"/>
            <a:ext cx="4162425" cy="572464"/>
          </a:xfrm>
        </p:spPr>
        <p:txBody>
          <a:body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are the core processes needed </a:t>
            </a:r>
            <a:b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b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for service management?</a:t>
            </a:r>
            <a:endParaRPr lang="en-US" dirty="0"/>
          </a:p>
        </p:txBody>
      </p:sp>
      <p:sp>
        <p:nvSpPr>
          <p:cNvPr id="11" name="Content Placeholder 10">
            <a:extLst>
              <a:ext uri="{FF2B5EF4-FFF2-40B4-BE49-F238E27FC236}">
                <a16:creationId xmlns:a16="http://schemas.microsoft.com/office/drawing/2014/main" id="{BBF1CDCA-2D47-44F5-A381-103C882A1DDA}"/>
              </a:ext>
            </a:extLst>
          </p:cNvPr>
          <p:cNvSpPr>
            <a:spLocks noGrp="1"/>
          </p:cNvSpPr>
          <p:nvPr>
            <p:ph sz="quarter" idx="17"/>
          </p:nvPr>
        </p:nvSpPr>
        <p:spPr>
          <a:xfrm>
            <a:off x="7239548" y="3847716"/>
            <a:ext cx="4325938" cy="572464"/>
          </a:xfrm>
        </p:spPr>
        <p:txBody>
          <a:body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How do I ensure a balance between innovation, </a:t>
            </a:r>
            <a:br>
              <a:rPr lang="en-US" sz="1400" kern="0" spc="0" dirty="0">
                <a:solidFill>
                  <a:srgbClr val="FFFFFF"/>
                </a:solidFill>
                <a:latin typeface="Segoe UI "/>
                <a:cs typeface="Segoe UI Semibold" panose="020B0702040204020203" pitchFamily="34" charset="0"/>
              </a:rPr>
            </a:br>
            <a:r>
              <a:rPr lang="en-US" sz="1400" kern="0" spc="0" dirty="0">
                <a:solidFill>
                  <a:srgbClr val="FFFFFF"/>
                </a:solidFill>
                <a:latin typeface="Segoe UI "/>
                <a:cs typeface="Segoe UI Semibold" panose="020B0702040204020203" pitchFamily="34" charset="0"/>
              </a:rPr>
              <a:t>cost and agility?</a:t>
            </a:r>
            <a:endParaRPr lang="en-US" dirty="0"/>
          </a:p>
        </p:txBody>
      </p:sp>
      <p:sp>
        <p:nvSpPr>
          <p:cNvPr id="13" name="Content Placeholder 12">
            <a:extLst>
              <a:ext uri="{FF2B5EF4-FFF2-40B4-BE49-F238E27FC236}">
                <a16:creationId xmlns:a16="http://schemas.microsoft.com/office/drawing/2014/main" id="{65F528EE-23CA-49AC-9CA0-01E1F2123A8A}"/>
              </a:ext>
            </a:extLst>
          </p:cNvPr>
          <p:cNvSpPr>
            <a:spLocks noGrp="1"/>
          </p:cNvSpPr>
          <p:nvPr>
            <p:ph sz="quarter" idx="18"/>
          </p:nvPr>
        </p:nvSpPr>
        <p:spPr>
          <a:xfrm>
            <a:off x="7235856" y="4535518"/>
            <a:ext cx="3821112" cy="306891"/>
          </a:xfrm>
        </p:spPr>
        <p:txBody>
          <a:body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What organizational changes are needed?</a:t>
            </a:r>
            <a:endParaRPr lang="en-US" dirty="0"/>
          </a:p>
        </p:txBody>
      </p:sp>
      <p:sp>
        <p:nvSpPr>
          <p:cNvPr id="17" name="Content Placeholder 16">
            <a:extLst>
              <a:ext uri="{FF2B5EF4-FFF2-40B4-BE49-F238E27FC236}">
                <a16:creationId xmlns:a16="http://schemas.microsoft.com/office/drawing/2014/main" id="{4CB507ED-7955-493B-8698-1CCE05C34029}"/>
              </a:ext>
            </a:extLst>
          </p:cNvPr>
          <p:cNvSpPr>
            <a:spLocks noGrp="1"/>
          </p:cNvSpPr>
          <p:nvPr>
            <p:ph sz="quarter" idx="19"/>
          </p:nvPr>
        </p:nvSpPr>
        <p:spPr>
          <a:xfrm>
            <a:off x="7243635" y="5129405"/>
            <a:ext cx="4476750" cy="378565"/>
          </a:xfrm>
        </p:spPr>
        <p:txBody>
          <a:body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What key capabilities I must develop?</a:t>
            </a:r>
            <a:endParaRPr lang="en-US" dirty="0"/>
          </a:p>
        </p:txBody>
      </p:sp>
      <p:sp>
        <p:nvSpPr>
          <p:cNvPr id="38" name="Content Placeholder 4">
            <a:extLst>
              <a:ext uri="{FF2B5EF4-FFF2-40B4-BE49-F238E27FC236}">
                <a16:creationId xmlns:a16="http://schemas.microsoft.com/office/drawing/2014/main" id="{31E831E8-D4EF-4523-B570-062B99A91349}"/>
              </a:ext>
            </a:extLst>
          </p:cNvPr>
          <p:cNvSpPr txBox="1">
            <a:spLocks/>
          </p:cNvSpPr>
          <p:nvPr/>
        </p:nvSpPr>
        <p:spPr>
          <a:xfrm>
            <a:off x="7243635" y="5698041"/>
            <a:ext cx="2940514" cy="37856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Azure governance building blocks?</a:t>
            </a:r>
          </a:p>
        </p:txBody>
      </p:sp>
      <p:grpSp>
        <p:nvGrpSpPr>
          <p:cNvPr id="68" name="Group 67">
            <a:extLst>
              <a:ext uri="{FF2B5EF4-FFF2-40B4-BE49-F238E27FC236}">
                <a16:creationId xmlns:a16="http://schemas.microsoft.com/office/drawing/2014/main" id="{EAFFE039-2A5C-4CE6-A94C-3FB2510F5414}"/>
              </a:ext>
              <a:ext uri="{C183D7F6-B498-43B3-948B-1728B52AA6E4}">
                <adec:decorative xmlns:adec="http://schemas.microsoft.com/office/drawing/2017/decorative" val="1"/>
              </a:ext>
            </a:extLst>
          </p:cNvPr>
          <p:cNvGrpSpPr/>
          <p:nvPr/>
        </p:nvGrpSpPr>
        <p:grpSpPr>
          <a:xfrm>
            <a:off x="6760042" y="5975514"/>
            <a:ext cx="5015589" cy="768254"/>
            <a:chOff x="6993849" y="221529"/>
            <a:chExt cx="5015589" cy="768254"/>
          </a:xfrm>
        </p:grpSpPr>
        <p:pic>
          <p:nvPicPr>
            <p:cNvPr id="69" name="Picture 68">
              <a:extLst>
                <a:ext uri="{FF2B5EF4-FFF2-40B4-BE49-F238E27FC236}">
                  <a16:creationId xmlns:a16="http://schemas.microsoft.com/office/drawing/2014/main" id="{086F8CD6-4C54-4D32-937E-C466C0C2C9D0}"/>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46151"/>
            <a:stretch/>
          </p:blipFill>
          <p:spPr>
            <a:xfrm flipH="1">
              <a:off x="9152894" y="221529"/>
              <a:ext cx="753424" cy="768254"/>
            </a:xfrm>
            <a:prstGeom prst="rect">
              <a:avLst/>
            </a:prstGeom>
          </p:spPr>
        </p:pic>
        <p:cxnSp>
          <p:nvCxnSpPr>
            <p:cNvPr id="70" name="Straight Connector 69">
              <a:extLst>
                <a:ext uri="{FF2B5EF4-FFF2-40B4-BE49-F238E27FC236}">
                  <a16:creationId xmlns:a16="http://schemas.microsoft.com/office/drawing/2014/main" id="{39A9728F-3AD9-4803-A39F-D146261AF499}"/>
                </a:ext>
                <a:ext uri="{C183D7F6-B498-43B3-948B-1728B52AA6E4}">
                  <adec:decorative xmlns:adec="http://schemas.microsoft.com/office/drawing/2017/decorative" val="1"/>
                </a:ext>
              </a:extLst>
            </p:cNvPr>
            <p:cNvCxnSpPr>
              <a:cxnSpLocks/>
            </p:cNvCxnSpPr>
            <p:nvPr/>
          </p:nvCxnSpPr>
          <p:spPr>
            <a:xfrm flipH="1">
              <a:off x="6993849"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AAB9B18-DFD1-4266-AEB6-D6C7CF19D12C}"/>
                </a:ext>
                <a:ext uri="{C183D7F6-B498-43B3-948B-1728B52AA6E4}">
                  <adec:decorative xmlns:adec="http://schemas.microsoft.com/office/drawing/2017/decorative" val="1"/>
                </a:ext>
              </a:extLst>
            </p:cNvPr>
            <p:cNvCxnSpPr>
              <a:cxnSpLocks/>
            </p:cNvCxnSpPr>
            <p:nvPr/>
          </p:nvCxnSpPr>
          <p:spPr>
            <a:xfrm flipH="1">
              <a:off x="9906318"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951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4" presetClass="path" presetSubtype="0" decel="100000" fill="hold" nodeType="withEffect">
                                  <p:stCondLst>
                                    <p:cond delay="0"/>
                                  </p:stCondLst>
                                  <p:childTnLst>
                                    <p:animMotion origin="layout" path="M -2.70833E-6 0.10023 L -2.70833E-6 2.22222E-6 " pathEditMode="relative" rAng="0" ptsTypes="AA">
                                      <p:cBhvr>
                                        <p:cTn id="9" dur="750" fill="hold"/>
                                        <p:tgtEl>
                                          <p:spTgt spid="23"/>
                                        </p:tgtEl>
                                        <p:attrNameLst>
                                          <p:attrName>ppt_x</p:attrName>
                                          <p:attrName>ppt_y</p:attrName>
                                        </p:attrNameLst>
                                      </p:cBhvr>
                                      <p:rCtr x="0" y="-6736"/>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4" presetClass="path" presetSubtype="0" decel="100000" fill="hold" grpId="1" nodeType="withEffect">
                                  <p:stCondLst>
                                    <p:cond delay="0"/>
                                  </p:stCondLst>
                                  <p:childTnLst>
                                    <p:animMotion origin="layout" path="M -2.70833E-6 0.10023 L -2.70833E-6 2.22222E-6 " pathEditMode="relative" rAng="0" ptsTypes="AA">
                                      <p:cBhvr>
                                        <p:cTn id="14" dur="750" fill="hold"/>
                                        <p:tgtEl>
                                          <p:spTgt spid="5"/>
                                        </p:tgtEl>
                                        <p:attrNameLst>
                                          <p:attrName>ppt_x</p:attrName>
                                          <p:attrName>ppt_y</p:attrName>
                                        </p:attrNameLst>
                                      </p:cBhvr>
                                      <p:rCtr x="0" y="-6736"/>
                                    </p:animMotion>
                                  </p:childTnLst>
                                </p:cTn>
                              </p:par>
                            </p:childTnLst>
                          </p:cTn>
                        </p:par>
                        <p:par>
                          <p:cTn id="15" fill="hold">
                            <p:stCondLst>
                              <p:cond delay="750"/>
                            </p:stCondLst>
                            <p:childTnLst>
                              <p:par>
                                <p:cTn id="16" presetID="2" presetClass="entr" presetSubtype="2" decel="100000" fill="hold" grpId="0" nodeType="after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additive="base">
                                        <p:cTn id="18" dur="500" fill="hold"/>
                                        <p:tgtEl>
                                          <p:spTgt spid="63"/>
                                        </p:tgtEl>
                                        <p:attrNameLst>
                                          <p:attrName>ppt_x</p:attrName>
                                        </p:attrNameLst>
                                      </p:cBhvr>
                                      <p:tavLst>
                                        <p:tav tm="0">
                                          <p:val>
                                            <p:strVal val="1+#ppt_w/2"/>
                                          </p:val>
                                        </p:tav>
                                        <p:tav tm="100000">
                                          <p:val>
                                            <p:strVal val="#ppt_x"/>
                                          </p:val>
                                        </p:tav>
                                      </p:tavLst>
                                    </p:anim>
                                    <p:anim calcmode="lin" valueType="num">
                                      <p:cBhvr additive="base">
                                        <p:cTn id="19" dur="500" fill="hold"/>
                                        <p:tgtEl>
                                          <p:spTgt spid="63"/>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additive="base">
                                        <p:cTn id="22" dur="500" fill="hold"/>
                                        <p:tgtEl>
                                          <p:spTgt spid="64"/>
                                        </p:tgtEl>
                                        <p:attrNameLst>
                                          <p:attrName>ppt_x</p:attrName>
                                        </p:attrNameLst>
                                      </p:cBhvr>
                                      <p:tavLst>
                                        <p:tav tm="0">
                                          <p:val>
                                            <p:strVal val="1+#ppt_w/2"/>
                                          </p:val>
                                        </p:tav>
                                        <p:tav tm="100000">
                                          <p:val>
                                            <p:strVal val="#ppt_x"/>
                                          </p:val>
                                        </p:tav>
                                      </p:tavLst>
                                    </p:anim>
                                    <p:anim calcmode="lin" valueType="num">
                                      <p:cBhvr additive="base">
                                        <p:cTn id="23" dur="500" fill="hold"/>
                                        <p:tgtEl>
                                          <p:spTgt spid="64"/>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0"/>
                                  </p:stCondLst>
                                  <p:childTnLst>
                                    <p:set>
                                      <p:cBhvr>
                                        <p:cTn id="25" dur="1" fill="hold">
                                          <p:stCondLst>
                                            <p:cond delay="0"/>
                                          </p:stCondLst>
                                        </p:cTn>
                                        <p:tgtEl>
                                          <p:spTgt spid="68"/>
                                        </p:tgtEl>
                                        <p:attrNameLst>
                                          <p:attrName>style.visibility</p:attrName>
                                        </p:attrNameLst>
                                      </p:cBhvr>
                                      <p:to>
                                        <p:strVal val="visible"/>
                                      </p:to>
                                    </p:set>
                                    <p:anim calcmode="lin" valueType="num">
                                      <p:cBhvr additive="base">
                                        <p:cTn id="26" dur="500" fill="hold"/>
                                        <p:tgtEl>
                                          <p:spTgt spid="68"/>
                                        </p:tgtEl>
                                        <p:attrNameLst>
                                          <p:attrName>ppt_x</p:attrName>
                                        </p:attrNameLst>
                                      </p:cBhvr>
                                      <p:tavLst>
                                        <p:tav tm="0">
                                          <p:val>
                                            <p:strVal val="1+#ppt_w/2"/>
                                          </p:val>
                                        </p:tav>
                                        <p:tav tm="100000">
                                          <p:val>
                                            <p:strVal val="#ppt_x"/>
                                          </p:val>
                                        </p:tav>
                                      </p:tavLst>
                                    </p:anim>
                                    <p:anim calcmode="lin" valueType="num">
                                      <p:cBhvr additive="base">
                                        <p:cTn id="2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82" y="3301138"/>
            <a:ext cx="7847414" cy="1024413"/>
          </a:xfrm>
        </p:spPr>
        <p:txBody>
          <a:bodyPr/>
          <a:lstStyle/>
          <a:p>
            <a:r>
              <a:rPr lang="en-US" sz="3600" dirty="0"/>
              <a:t>Governance methodology overview</a:t>
            </a:r>
          </a:p>
        </p:txBody>
      </p:sp>
      <p:pic>
        <p:nvPicPr>
          <p:cNvPr id="4" name="Picture 3" descr="Microsoft Azure logo">
            <a:extLst>
              <a:ext uri="{FF2B5EF4-FFF2-40B4-BE49-F238E27FC236}">
                <a16:creationId xmlns:a16="http://schemas.microsoft.com/office/drawing/2014/main" id="{DA739C75-5567-414C-9BD4-BCD9CB427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08" y="473796"/>
            <a:ext cx="1335673" cy="190278"/>
          </a:xfrm>
          <a:prstGeom prst="rect">
            <a:avLst/>
          </a:prstGeom>
        </p:spPr>
      </p:pic>
    </p:spTree>
    <p:extLst>
      <p:ext uri="{BB962C8B-B14F-4D97-AF65-F5344CB8AC3E}">
        <p14:creationId xmlns:p14="http://schemas.microsoft.com/office/powerpoint/2010/main" val="25242822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20428"/>
            <a:ext cx="6073393" cy="1192634"/>
          </a:xfrm>
        </p:spPr>
        <p:txBody>
          <a:bodyPr/>
          <a:lstStyle/>
          <a:p>
            <a:r>
              <a:rPr lang="en-IN" dirty="0"/>
              <a:t>Drive cloud adoption efficiency </a:t>
            </a:r>
            <a:br>
              <a:rPr lang="en-IN" dirty="0"/>
            </a:br>
            <a:r>
              <a:rPr lang="en-IN" dirty="0"/>
              <a:t>in an iterative governance process – </a:t>
            </a:r>
            <a:br>
              <a:rPr lang="en-IN" dirty="0"/>
            </a:br>
            <a:r>
              <a:rPr lang="en-IN" dirty="0"/>
              <a:t>four key exercises to focus on: </a:t>
            </a:r>
            <a:r>
              <a:rPr lang="en-US" dirty="0"/>
              <a:t>(1 of 2)</a:t>
            </a:r>
            <a:endParaRPr lang="en-IN" dirty="0"/>
          </a:p>
        </p:txBody>
      </p:sp>
      <p:sp>
        <p:nvSpPr>
          <p:cNvPr id="51" name="Oval 50">
            <a:extLst>
              <a:ext uri="{FF2B5EF4-FFF2-40B4-BE49-F238E27FC236}">
                <a16:creationId xmlns:a16="http://schemas.microsoft.com/office/drawing/2014/main" id="{39D6458A-B6A4-4FFE-BEDF-8738FDA89413}"/>
              </a:ext>
              <a:ext uri="{C183D7F6-B498-43B3-948B-1728B52AA6E4}">
                <adec:decorative xmlns:adec="http://schemas.microsoft.com/office/drawing/2017/decorative" val="1"/>
              </a:ext>
            </a:extLst>
          </p:cNvPr>
          <p:cNvSpPr/>
          <p:nvPr/>
        </p:nvSpPr>
        <p:spPr bwMode="auto">
          <a:xfrm>
            <a:off x="500385" y="2478793"/>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A2EA2EA4-C1BA-4706-8A7D-36B495E1EC47}"/>
              </a:ext>
            </a:extLst>
          </p:cNvPr>
          <p:cNvSpPr>
            <a:spLocks noGrp="1"/>
          </p:cNvSpPr>
          <p:nvPr>
            <p:ph sz="quarter" idx="10"/>
          </p:nvPr>
        </p:nvSpPr>
        <p:spPr>
          <a:xfrm>
            <a:off x="704913" y="2523068"/>
            <a:ext cx="586248" cy="467179"/>
          </a:xfrm>
        </p:spPr>
        <p:txBody>
          <a:bodyPr/>
          <a:lstStyle/>
          <a:p>
            <a:pPr marL="457200" lvl="0" indent="-457200" algn="ctr" defTabSz="932304" fontAlgn="base">
              <a:lnSpc>
                <a:spcPct val="90000"/>
              </a:lnSpc>
              <a:spcBef>
                <a:spcPct val="0"/>
              </a:spcBef>
              <a:spcAft>
                <a:spcPct val="0"/>
              </a:spcAft>
              <a:buSzTx/>
              <a:buFont typeface="+mj-lt"/>
              <a:buAutoNum type="arabicPeriod"/>
              <a:defRPr/>
            </a:pPr>
            <a:r>
              <a:rPr lang="en-US" sz="2040" dirty="0">
                <a:solidFill>
                  <a:schemeClr val="bg1"/>
                </a:solidFill>
              </a:rPr>
              <a:t> </a:t>
            </a:r>
          </a:p>
        </p:txBody>
      </p:sp>
      <p:sp>
        <p:nvSpPr>
          <p:cNvPr id="3" name="Content Placeholder 2">
            <a:extLst>
              <a:ext uri="{FF2B5EF4-FFF2-40B4-BE49-F238E27FC236}">
                <a16:creationId xmlns:a16="http://schemas.microsoft.com/office/drawing/2014/main" id="{842B9814-BCE3-4DDA-88D7-05242CF6DFE4}"/>
              </a:ext>
            </a:extLst>
          </p:cNvPr>
          <p:cNvSpPr>
            <a:spLocks noGrp="1"/>
          </p:cNvSpPr>
          <p:nvPr>
            <p:ph sz="quarter" idx="11"/>
          </p:nvPr>
        </p:nvSpPr>
        <p:spPr>
          <a:xfrm>
            <a:off x="1225381" y="2354872"/>
            <a:ext cx="5152572" cy="760208"/>
          </a:xfrm>
        </p:spPr>
        <p:txBody>
          <a:bodyPr vert="horz" wrap="square" lIns="0" tIns="91440" rIns="146304" bIns="91440" rtlCol="0">
            <a:spAutoFit/>
          </a:bodyPr>
          <a:lstStyle/>
          <a:p>
            <a:pPr defTabSz="914400">
              <a:lnSpc>
                <a:spcPct val="90000"/>
              </a:lnSpc>
              <a:spcBef>
                <a:spcPct val="0"/>
              </a:spcBef>
              <a:spcAft>
                <a:spcPts val="600"/>
              </a:spcAft>
              <a:buSzTx/>
            </a:pPr>
            <a:r>
              <a:rPr lang="en-US" sz="2000" spc="0" dirty="0">
                <a:ln w="3175">
                  <a:noFill/>
                </a:ln>
                <a:solidFill>
                  <a:srgbClr val="3C3B41"/>
                </a:solidFill>
                <a:latin typeface="Segoe UI"/>
                <a:cs typeface="Segoe UI" pitchFamily="34" charset="0"/>
              </a:rPr>
              <a:t>Methodology overview</a:t>
            </a:r>
          </a:p>
          <a:p>
            <a:pPr defTabSz="914400">
              <a:lnSpc>
                <a:spcPct val="90000"/>
              </a:lnSpc>
              <a:spcBef>
                <a:spcPct val="0"/>
              </a:spcBef>
              <a:spcAft>
                <a:spcPts val="600"/>
              </a:spcAft>
              <a:buSzTx/>
            </a:pPr>
            <a:r>
              <a:rPr lang="en-US" sz="1600" spc="0" dirty="0">
                <a:ln w="3175">
                  <a:noFill/>
                </a:ln>
                <a:solidFill>
                  <a:srgbClr val="3C3B41"/>
                </a:solidFill>
                <a:latin typeface="Segoe UI"/>
                <a:cs typeface="Segoe UI" pitchFamily="34" charset="0"/>
              </a:rPr>
              <a:t>Establish a basic understanding of cloud governance</a:t>
            </a:r>
          </a:p>
        </p:txBody>
      </p:sp>
      <p:grpSp>
        <p:nvGrpSpPr>
          <p:cNvPr id="45" name="Group 44" descr="Methodology overview - Establish a basic understanding of cloud governance is highlighted.">
            <a:extLst>
              <a:ext uri="{FF2B5EF4-FFF2-40B4-BE49-F238E27FC236}">
                <a16:creationId xmlns:a16="http://schemas.microsoft.com/office/drawing/2014/main" id="{3B24438C-11F5-4F2D-958F-21053B89861B}"/>
              </a:ext>
              <a:ext uri="{C183D7F6-B498-43B3-948B-1728B52AA6E4}">
                <adec:decorative xmlns:adec="http://schemas.microsoft.com/office/drawing/2017/decorative" val="0"/>
              </a:ext>
            </a:extLst>
          </p:cNvPr>
          <p:cNvGrpSpPr/>
          <p:nvPr/>
        </p:nvGrpSpPr>
        <p:grpSpPr>
          <a:xfrm>
            <a:off x="-1" y="2247209"/>
            <a:ext cx="8034827" cy="943200"/>
            <a:chOff x="-1" y="2247209"/>
            <a:chExt cx="8034827" cy="943200"/>
          </a:xfrm>
        </p:grpSpPr>
        <p:sp>
          <p:nvSpPr>
            <p:cNvPr id="46" name="Rectangle 45">
              <a:extLst>
                <a:ext uri="{FF2B5EF4-FFF2-40B4-BE49-F238E27FC236}">
                  <a16:creationId xmlns:a16="http://schemas.microsoft.com/office/drawing/2014/main" id="{4E7F0780-5912-4D28-BA14-B55126ED5B99}"/>
                </a:ext>
                <a:ext uri="{C183D7F6-B498-43B3-948B-1728B52AA6E4}">
                  <adec:decorative xmlns:adec="http://schemas.microsoft.com/office/drawing/2017/decorative" val="1"/>
                </a:ext>
              </a:extLst>
            </p:cNvPr>
            <p:cNvSpPr/>
            <p:nvPr/>
          </p:nvSpPr>
          <p:spPr bwMode="auto">
            <a:xfrm>
              <a:off x="-1" y="2247209"/>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itle 1">
              <a:extLst>
                <a:ext uri="{FF2B5EF4-FFF2-40B4-BE49-F238E27FC236}">
                  <a16:creationId xmlns:a16="http://schemas.microsoft.com/office/drawing/2014/main" id="{5D437EBC-370E-40CC-88D6-2C786C882DF4}"/>
                </a:ext>
                <a:ext uri="{C183D7F6-B498-43B3-948B-1728B52AA6E4}">
                  <adec:decorative xmlns:adec="http://schemas.microsoft.com/office/drawing/2017/decorative" val="1"/>
                </a:ext>
              </a:extLst>
            </p:cNvPr>
            <p:cNvSpPr txBox="1">
              <a:spLocks/>
            </p:cNvSpPr>
            <p:nvPr/>
          </p:nvSpPr>
          <p:spPr>
            <a:xfrm>
              <a:off x="1133571" y="2310819"/>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67B4"/>
                  </a:solidFill>
                  <a:effectLst/>
                  <a:uLnTx/>
                  <a:uFillTx/>
                  <a:latin typeface="Segoe UI"/>
                  <a:ea typeface="+mn-ea"/>
                  <a:cs typeface="Segoe UI" pitchFamily="34" charset="0"/>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0067B4"/>
                  </a:solidFill>
                  <a:effectLst/>
                  <a:uLnTx/>
                  <a:uFillTx/>
                  <a:latin typeface="Segoe UI"/>
                  <a:ea typeface="+mn-ea"/>
                  <a:cs typeface="Segoe UI" pitchFamily="34" charset="0"/>
                </a:rPr>
                <a:t>Establish a basic understanding of cloud governance</a:t>
              </a:r>
            </a:p>
          </p:txBody>
        </p:sp>
        <p:sp>
          <p:nvSpPr>
            <p:cNvPr id="48" name="Oval 47">
              <a:extLst>
                <a:ext uri="{FF2B5EF4-FFF2-40B4-BE49-F238E27FC236}">
                  <a16:creationId xmlns:a16="http://schemas.microsoft.com/office/drawing/2014/main" id="{C4F84B29-9458-45B0-A5C8-7F5D2DCF2686}"/>
                </a:ext>
                <a:ext uri="{C183D7F6-B498-43B3-948B-1728B52AA6E4}">
                  <adec:decorative xmlns:adec="http://schemas.microsoft.com/office/drawing/2017/decorative" val="1"/>
                </a:ext>
              </a:extLst>
            </p:cNvPr>
            <p:cNvSpPr/>
            <p:nvPr/>
          </p:nvSpPr>
          <p:spPr bwMode="auto">
            <a:xfrm>
              <a:off x="500385" y="2478793"/>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sp>
        <p:nvSpPr>
          <p:cNvPr id="58" name="Oval 57">
            <a:extLst>
              <a:ext uri="{FF2B5EF4-FFF2-40B4-BE49-F238E27FC236}">
                <a16:creationId xmlns:a16="http://schemas.microsoft.com/office/drawing/2014/main" id="{9B6DE5C2-FC1E-4F47-AF75-F73874246E4E}"/>
              </a:ext>
              <a:ext uri="{C183D7F6-B498-43B3-948B-1728B52AA6E4}">
                <adec:decorative xmlns:adec="http://schemas.microsoft.com/office/drawing/2017/decorative" val="1"/>
              </a:ext>
            </a:extLst>
          </p:cNvPr>
          <p:cNvSpPr/>
          <p:nvPr/>
        </p:nvSpPr>
        <p:spPr bwMode="auto">
          <a:xfrm>
            <a:off x="500385" y="3614574"/>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9" name="Content Placeholder 8">
            <a:extLst>
              <a:ext uri="{FF2B5EF4-FFF2-40B4-BE49-F238E27FC236}">
                <a16:creationId xmlns:a16="http://schemas.microsoft.com/office/drawing/2014/main" id="{0AAE4651-E73C-4EE6-9D0F-BB4CD1A7C3FC}"/>
              </a:ext>
            </a:extLst>
          </p:cNvPr>
          <p:cNvSpPr>
            <a:spLocks noGrp="1"/>
          </p:cNvSpPr>
          <p:nvPr>
            <p:ph sz="quarter" idx="14"/>
          </p:nvPr>
        </p:nvSpPr>
        <p:spPr>
          <a:xfrm>
            <a:off x="640013" y="3658417"/>
            <a:ext cx="688725" cy="467179"/>
          </a:xfrm>
        </p:spPr>
        <p:txBody>
          <a:bodyPr/>
          <a:lstStyle/>
          <a:p>
            <a:pPr marL="457200" lvl="0" indent="-457200" algn="ctr" defTabSz="932304" fontAlgn="base">
              <a:lnSpc>
                <a:spcPct val="90000"/>
              </a:lnSpc>
              <a:spcBef>
                <a:spcPct val="0"/>
              </a:spcBef>
              <a:spcAft>
                <a:spcPct val="0"/>
              </a:spcAft>
              <a:buSzTx/>
              <a:buFont typeface="+mj-lt"/>
              <a:buAutoNum type="arabicPeriod" startAt="2"/>
              <a:defRPr/>
            </a:pPr>
            <a:r>
              <a:rPr lang="en-US" sz="2040" kern="0" spc="0" dirty="0">
                <a:solidFill>
                  <a:srgbClr val="FFFFFF"/>
                </a:solidFill>
                <a:latin typeface="Segoe UI"/>
                <a:cs typeface="Segoe UI Semibold" panose="020B0702040204020203" pitchFamily="34" charset="0"/>
              </a:rPr>
              <a:t> </a:t>
            </a:r>
            <a:endParaRPr lang="en-US" dirty="0"/>
          </a:p>
        </p:txBody>
      </p:sp>
      <p:sp>
        <p:nvSpPr>
          <p:cNvPr id="6" name="Content Placeholder 5">
            <a:extLst>
              <a:ext uri="{FF2B5EF4-FFF2-40B4-BE49-F238E27FC236}">
                <a16:creationId xmlns:a16="http://schemas.microsoft.com/office/drawing/2014/main" id="{450ADDEB-8588-461B-902F-9C5D9E1B49FA}"/>
              </a:ext>
            </a:extLst>
          </p:cNvPr>
          <p:cNvSpPr>
            <a:spLocks noGrp="1"/>
          </p:cNvSpPr>
          <p:nvPr>
            <p:ph sz="quarter" idx="13"/>
          </p:nvPr>
        </p:nvSpPr>
        <p:spPr>
          <a:xfrm>
            <a:off x="1221111" y="3492620"/>
            <a:ext cx="5792840" cy="766773"/>
          </a:xfrm>
        </p:spPr>
        <p:txBody>
          <a:bodyPr/>
          <a:lstStyle/>
          <a:p>
            <a:pPr lvl="0" defTabSz="914400">
              <a:lnSpc>
                <a:spcPct val="90000"/>
              </a:lnSpc>
              <a:spcBef>
                <a:spcPct val="0"/>
              </a:spcBef>
              <a:spcAft>
                <a:spcPts val="600"/>
              </a:spcAft>
              <a:buSzTx/>
              <a:defRPr/>
            </a:pPr>
            <a:r>
              <a:rPr lang="en-US" sz="2000" spc="0" dirty="0">
                <a:ln w="3175">
                  <a:noFill/>
                </a:ln>
                <a:solidFill>
                  <a:srgbClr val="3C3B41"/>
                </a:solidFill>
                <a:latin typeface="Segoe UI"/>
                <a:cs typeface="Segoe UI" pitchFamily="34" charset="0"/>
              </a:rPr>
              <a:t>Governance benchmark</a:t>
            </a:r>
          </a:p>
          <a:p>
            <a:pPr lvl="0" defTabSz="914400">
              <a:lnSpc>
                <a:spcPct val="90000"/>
              </a:lnSpc>
              <a:spcBef>
                <a:spcPct val="0"/>
              </a:spcBef>
              <a:spcAft>
                <a:spcPts val="600"/>
              </a:spcAft>
              <a:buSzTx/>
              <a:defRPr/>
            </a:pPr>
            <a:r>
              <a:rPr lang="en-US" sz="1600" spc="0" dirty="0">
                <a:ln w="3175">
                  <a:noFill/>
                </a:ln>
                <a:solidFill>
                  <a:srgbClr val="3C3B41"/>
                </a:solidFill>
                <a:latin typeface="Segoe UI"/>
                <a:cs typeface="Segoe UI" pitchFamily="34" charset="0"/>
              </a:rPr>
              <a:t>Assess your current state and the future state to get started</a:t>
            </a:r>
            <a:endParaRPr lang="en-US" dirty="0"/>
          </a:p>
        </p:txBody>
      </p:sp>
      <p:sp>
        <p:nvSpPr>
          <p:cNvPr id="41" name="Oval 40">
            <a:extLst>
              <a:ext uri="{FF2B5EF4-FFF2-40B4-BE49-F238E27FC236}">
                <a16:creationId xmlns:a16="http://schemas.microsoft.com/office/drawing/2014/main" id="{BA9CD894-FA74-42C8-A315-D812992F12BF}"/>
              </a:ext>
              <a:ext uri="{C183D7F6-B498-43B3-948B-1728B52AA6E4}">
                <adec:decorative xmlns:adec="http://schemas.microsoft.com/office/drawing/2017/decorative" val="1"/>
              </a:ext>
            </a:extLst>
          </p:cNvPr>
          <p:cNvSpPr/>
          <p:nvPr/>
        </p:nvSpPr>
        <p:spPr bwMode="auto">
          <a:xfrm>
            <a:off x="500385" y="4750355"/>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5" name="Content Placeholder 4">
            <a:extLst>
              <a:ext uri="{FF2B5EF4-FFF2-40B4-BE49-F238E27FC236}">
                <a16:creationId xmlns:a16="http://schemas.microsoft.com/office/drawing/2014/main" id="{E62B5EBA-7920-4C8B-8D02-1184C52228E5}"/>
              </a:ext>
            </a:extLst>
          </p:cNvPr>
          <p:cNvSpPr>
            <a:spLocks noGrp="1"/>
          </p:cNvSpPr>
          <p:nvPr>
            <p:ph sz="quarter" idx="12"/>
          </p:nvPr>
        </p:nvSpPr>
        <p:spPr>
          <a:xfrm>
            <a:off x="546373" y="4768277"/>
            <a:ext cx="850575" cy="467179"/>
          </a:xfrm>
        </p:spPr>
        <p:txBody>
          <a:bodyPr/>
          <a:lstStyle/>
          <a:p>
            <a:pPr marL="457200" lvl="0" indent="-457200" algn="ctr" defTabSz="932304" fontAlgn="base">
              <a:lnSpc>
                <a:spcPct val="90000"/>
              </a:lnSpc>
              <a:spcBef>
                <a:spcPct val="0"/>
              </a:spcBef>
              <a:spcAft>
                <a:spcPct val="0"/>
              </a:spcAft>
              <a:buSzTx/>
              <a:buFont typeface="+mj-lt"/>
              <a:buAutoNum type="arabicPeriod" startAt="3"/>
              <a:defRPr/>
            </a:pPr>
            <a:r>
              <a:rPr lang="en-US" sz="2040" dirty="0">
                <a:solidFill>
                  <a:schemeClr val="bg1"/>
                </a:solidFill>
              </a:rPr>
              <a:t> </a:t>
            </a:r>
          </a:p>
        </p:txBody>
      </p:sp>
      <p:sp>
        <p:nvSpPr>
          <p:cNvPr id="14" name="Content Placeholder 13">
            <a:extLst>
              <a:ext uri="{FF2B5EF4-FFF2-40B4-BE49-F238E27FC236}">
                <a16:creationId xmlns:a16="http://schemas.microsoft.com/office/drawing/2014/main" id="{DEC7DAB6-433B-4A0D-B1BC-036273A0A373}"/>
              </a:ext>
            </a:extLst>
          </p:cNvPr>
          <p:cNvSpPr>
            <a:spLocks noGrp="1"/>
          </p:cNvSpPr>
          <p:nvPr>
            <p:ph sz="quarter" idx="17"/>
          </p:nvPr>
        </p:nvSpPr>
        <p:spPr>
          <a:xfrm>
            <a:off x="1221111" y="4505965"/>
            <a:ext cx="4413571" cy="937994"/>
          </a:xfrm>
        </p:spPr>
        <p:txBody>
          <a:bodyPr/>
          <a:lstStyle/>
          <a:p>
            <a:pPr lvl="0" defTabSz="914400">
              <a:lnSpc>
                <a:spcPct val="90000"/>
              </a:lnSpc>
              <a:spcBef>
                <a:spcPct val="0"/>
              </a:spcBef>
              <a:spcAft>
                <a:spcPts val="600"/>
              </a:spcAft>
              <a:buSzTx/>
              <a:defRPr/>
            </a:pPr>
            <a:r>
              <a:rPr lang="en-US" sz="2000" spc="0" dirty="0">
                <a:ln w="3175">
                  <a:noFill/>
                </a:ln>
                <a:solidFill>
                  <a:srgbClr val="3C3B41"/>
                </a:solidFill>
                <a:latin typeface="Segoe UI"/>
                <a:cs typeface="Segoe UI" pitchFamily="34" charset="0"/>
              </a:rPr>
              <a:t>Initial governance foundation </a:t>
            </a:r>
          </a:p>
          <a:p>
            <a:pPr lvl="0" defTabSz="914400">
              <a:lnSpc>
                <a:spcPct val="90000"/>
              </a:lnSpc>
              <a:spcBef>
                <a:spcPct val="0"/>
              </a:spcBef>
              <a:spcAft>
                <a:spcPts val="600"/>
              </a:spcAft>
              <a:buSzTx/>
              <a:defRPr/>
            </a:pPr>
            <a:r>
              <a:rPr lang="en-US" sz="1600" spc="0" dirty="0">
                <a:ln w="3175">
                  <a:noFill/>
                </a:ln>
                <a:solidFill>
                  <a:srgbClr val="3C3B41"/>
                </a:solidFill>
                <a:latin typeface="Segoe UI"/>
                <a:cs typeface="Segoe UI" pitchFamily="34" charset="0"/>
              </a:rPr>
              <a:t>Begin establishing your governance foundation </a:t>
            </a:r>
            <a:br>
              <a:rPr lang="en-US" sz="1600" spc="0" dirty="0">
                <a:ln w="3175">
                  <a:noFill/>
                </a:ln>
                <a:solidFill>
                  <a:srgbClr val="3C3B41"/>
                </a:solidFill>
                <a:latin typeface="Segoe UI"/>
                <a:cs typeface="Segoe UI" pitchFamily="34" charset="0"/>
              </a:rPr>
            </a:br>
            <a:r>
              <a:rPr lang="en-US" sz="1600" spc="0" dirty="0">
                <a:ln w="3175">
                  <a:noFill/>
                </a:ln>
                <a:solidFill>
                  <a:srgbClr val="3C3B41"/>
                </a:solidFill>
                <a:latin typeface="Segoe UI"/>
                <a:cs typeface="Segoe UI" pitchFamily="34" charset="0"/>
              </a:rPr>
              <a:t>by implementing a set of governance tools</a:t>
            </a:r>
            <a:endParaRPr lang="en-US" dirty="0"/>
          </a:p>
        </p:txBody>
      </p:sp>
      <p:sp>
        <p:nvSpPr>
          <p:cNvPr id="44" name="Oval 43">
            <a:extLst>
              <a:ext uri="{FF2B5EF4-FFF2-40B4-BE49-F238E27FC236}">
                <a16:creationId xmlns:a16="http://schemas.microsoft.com/office/drawing/2014/main" id="{7289FCA6-CED3-4C7C-90F4-A2B85C076765}"/>
              </a:ext>
              <a:ext uri="{C183D7F6-B498-43B3-948B-1728B52AA6E4}">
                <adec:decorative xmlns:adec="http://schemas.microsoft.com/office/drawing/2017/decorative" val="1"/>
              </a:ext>
            </a:extLst>
          </p:cNvPr>
          <p:cNvSpPr/>
          <p:nvPr/>
        </p:nvSpPr>
        <p:spPr bwMode="auto">
          <a:xfrm>
            <a:off x="500385" y="5886137"/>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13" name="Content Placeholder 12">
            <a:extLst>
              <a:ext uri="{FF2B5EF4-FFF2-40B4-BE49-F238E27FC236}">
                <a16:creationId xmlns:a16="http://schemas.microsoft.com/office/drawing/2014/main" id="{4A9B0605-B044-4BF4-88A1-95D5A1964A07}"/>
              </a:ext>
            </a:extLst>
          </p:cNvPr>
          <p:cNvSpPr>
            <a:spLocks noGrp="1"/>
          </p:cNvSpPr>
          <p:nvPr>
            <p:ph sz="quarter" idx="16"/>
          </p:nvPr>
        </p:nvSpPr>
        <p:spPr>
          <a:xfrm>
            <a:off x="575509" y="5904272"/>
            <a:ext cx="773259" cy="517065"/>
          </a:xfrm>
        </p:spPr>
        <p:txBody>
          <a:bodyPr/>
          <a:lstStyle/>
          <a:p>
            <a:pPr marL="457200" lvl="0" indent="-457200" algn="ctr" defTabSz="932304" fontAlgn="base">
              <a:lnSpc>
                <a:spcPct val="90000"/>
              </a:lnSpc>
              <a:spcBef>
                <a:spcPct val="0"/>
              </a:spcBef>
              <a:spcAft>
                <a:spcPct val="0"/>
              </a:spcAft>
              <a:buSzTx/>
              <a:buFont typeface="+mj-lt"/>
              <a:buAutoNum type="arabicPeriod" startAt="4"/>
              <a:defRPr/>
            </a:pPr>
            <a:r>
              <a:rPr lang="en-US" sz="2400" dirty="0">
                <a:solidFill>
                  <a:schemeClr val="bg1"/>
                </a:solidFill>
              </a:rPr>
              <a:t> </a:t>
            </a:r>
          </a:p>
        </p:txBody>
      </p:sp>
      <p:sp>
        <p:nvSpPr>
          <p:cNvPr id="12" name="Content Placeholder 11">
            <a:extLst>
              <a:ext uri="{FF2B5EF4-FFF2-40B4-BE49-F238E27FC236}">
                <a16:creationId xmlns:a16="http://schemas.microsoft.com/office/drawing/2014/main" id="{7452736B-3EF9-439D-8397-F58F97C17E2A}"/>
              </a:ext>
            </a:extLst>
          </p:cNvPr>
          <p:cNvSpPr>
            <a:spLocks noGrp="1"/>
          </p:cNvSpPr>
          <p:nvPr>
            <p:ph sz="quarter" idx="15"/>
          </p:nvPr>
        </p:nvSpPr>
        <p:spPr>
          <a:xfrm>
            <a:off x="1221111" y="5812962"/>
            <a:ext cx="4862511" cy="683264"/>
          </a:xfrm>
        </p:spPr>
        <p:txBody>
          <a:bodyPr/>
          <a:lstStyle/>
          <a:p>
            <a:pPr lvl="0" defTabSz="914400">
              <a:lnSpc>
                <a:spcPct val="90000"/>
              </a:lnSpc>
              <a:spcBef>
                <a:spcPct val="0"/>
              </a:spcBef>
              <a:spcAft>
                <a:spcPts val="600"/>
              </a:spcAft>
              <a:buSzTx/>
              <a:defRPr/>
            </a:pPr>
            <a:r>
              <a:rPr lang="en-US" sz="2000" spc="0" dirty="0">
                <a:ln w="3175">
                  <a:noFill/>
                </a:ln>
                <a:solidFill>
                  <a:srgbClr val="3C3B41"/>
                </a:solidFill>
                <a:latin typeface="Segoe UI"/>
                <a:cs typeface="Segoe UI" pitchFamily="34" charset="0"/>
              </a:rPr>
              <a:t>Evolve governance foundation</a:t>
            </a:r>
            <a:br>
              <a:rPr lang="en-US" sz="1800" spc="0" dirty="0">
                <a:ln w="3175">
                  <a:noFill/>
                </a:ln>
                <a:solidFill>
                  <a:srgbClr val="3C3B41"/>
                </a:solidFill>
                <a:latin typeface="Segoe UI"/>
                <a:cs typeface="Segoe UI" pitchFamily="34" charset="0"/>
              </a:rPr>
            </a:br>
            <a:r>
              <a:rPr lang="en-US" sz="1600" spc="0" dirty="0">
                <a:ln w="3175">
                  <a:noFill/>
                </a:ln>
                <a:solidFill>
                  <a:srgbClr val="3C3B41"/>
                </a:solidFill>
                <a:latin typeface="Segoe UI"/>
                <a:cs typeface="Segoe UI" pitchFamily="34" charset="0"/>
              </a:rPr>
              <a:t>Iteratively add governance controls to address risks</a:t>
            </a:r>
            <a:endParaRPr lang="en-US" dirty="0"/>
          </a:p>
        </p:txBody>
      </p:sp>
      <p:pic>
        <p:nvPicPr>
          <p:cNvPr id="31" name="Picture 30">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Tree>
    <p:extLst>
      <p:ext uri="{BB962C8B-B14F-4D97-AF65-F5344CB8AC3E}">
        <p14:creationId xmlns:p14="http://schemas.microsoft.com/office/powerpoint/2010/main" val="1547171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0-#ppt_w/2"/>
                                          </p:val>
                                        </p:tav>
                                        <p:tav tm="100000">
                                          <p:val>
                                            <p:strVal val="#ppt_x"/>
                                          </p:val>
                                        </p:tav>
                                      </p:tavLst>
                                    </p:anim>
                                    <p:anim calcmode="lin" valueType="num">
                                      <p:cBhvr additive="base">
                                        <p:cTn id="12" dur="25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250" fill="hold"/>
                                        <p:tgtEl>
                                          <p:spTgt spid="51"/>
                                        </p:tgtEl>
                                        <p:attrNameLst>
                                          <p:attrName>ppt_x</p:attrName>
                                        </p:attrNameLst>
                                      </p:cBhvr>
                                      <p:tavLst>
                                        <p:tav tm="0">
                                          <p:val>
                                            <p:strVal val="0-#ppt_w/2"/>
                                          </p:val>
                                        </p:tav>
                                        <p:tav tm="100000">
                                          <p:val>
                                            <p:strVal val="#ppt_x"/>
                                          </p:val>
                                        </p:tav>
                                      </p:tavLst>
                                    </p:anim>
                                    <p:anim calcmode="lin" valueType="num">
                                      <p:cBhvr additive="base">
                                        <p:cTn id="16" dur="250" fill="hold"/>
                                        <p:tgtEl>
                                          <p:spTgt spid="51"/>
                                        </p:tgtEl>
                                        <p:attrNameLst>
                                          <p:attrName>ppt_y</p:attrName>
                                        </p:attrNameLst>
                                      </p:cBhvr>
                                      <p:tavLst>
                                        <p:tav tm="0">
                                          <p:val>
                                            <p:strVal val="#ppt_y"/>
                                          </p:val>
                                        </p:tav>
                                        <p:tav tm="100000">
                                          <p:val>
                                            <p:strVal val="#ppt_y"/>
                                          </p:val>
                                        </p:tav>
                                      </p:tavLst>
                                    </p:anim>
                                  </p:childTnLst>
                                </p:cTn>
                              </p:par>
                            </p:childTnLst>
                          </p:cTn>
                        </p:par>
                        <p:par>
                          <p:cTn id="17" fill="hold">
                            <p:stCondLst>
                              <p:cond delay="250"/>
                            </p:stCondLst>
                            <p:childTnLst>
                              <p:par>
                                <p:cTn id="18" presetID="2" presetClass="entr" presetSubtype="8" decel="10000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 calcmode="lin" valueType="num">
                                      <p:cBhvr additive="base">
                                        <p:cTn id="20" dur="3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1" dur="300" fill="hold"/>
                                        <p:tgtEl>
                                          <p:spTgt spid="6">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 calcmode="lin" valueType="num">
                                      <p:cBhvr additive="base">
                                        <p:cTn id="24" dur="3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5" dur="300" fill="hold"/>
                                        <p:tgtEl>
                                          <p:spTgt spid="6">
                                            <p:txEl>
                                              <p:pRg st="1" end="1"/>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 calcmode="lin" valueType="num">
                                      <p:cBhvr additive="base">
                                        <p:cTn id="28" dur="350" fill="hold"/>
                                        <p:tgtEl>
                                          <p:spTgt spid="58"/>
                                        </p:tgtEl>
                                        <p:attrNameLst>
                                          <p:attrName>ppt_x</p:attrName>
                                        </p:attrNameLst>
                                      </p:cBhvr>
                                      <p:tavLst>
                                        <p:tav tm="0">
                                          <p:val>
                                            <p:strVal val="0-#ppt_w/2"/>
                                          </p:val>
                                        </p:tav>
                                        <p:tav tm="100000">
                                          <p:val>
                                            <p:strVal val="#ppt_x"/>
                                          </p:val>
                                        </p:tav>
                                      </p:tavLst>
                                    </p:anim>
                                    <p:anim calcmode="lin" valueType="num">
                                      <p:cBhvr additive="base">
                                        <p:cTn id="29" dur="350" fill="hold"/>
                                        <p:tgtEl>
                                          <p:spTgt spid="58"/>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 calcmode="lin" valueType="num">
                                      <p:cBhvr additive="base">
                                        <p:cTn id="32" dur="35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3" dur="35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34" fill="hold">
                            <p:stCondLst>
                              <p:cond delay="600"/>
                            </p:stCondLst>
                            <p:childTnLst>
                              <p:par>
                                <p:cTn id="35" presetID="2" presetClass="entr" presetSubtype="8"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4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8" dur="4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0"/>
                                  </p:stCondLst>
                                  <p:childTnLst>
                                    <p:set>
                                      <p:cBhvr>
                                        <p:cTn id="40" dur="1" fill="hold">
                                          <p:stCondLst>
                                            <p:cond delay="0"/>
                                          </p:stCondLst>
                                        </p:cTn>
                                        <p:tgtEl>
                                          <p:spTgt spid="14">
                                            <p:txEl>
                                              <p:pRg st="1" end="1"/>
                                            </p:txEl>
                                          </p:spTgt>
                                        </p:tgtEl>
                                        <p:attrNameLst>
                                          <p:attrName>style.visibility</p:attrName>
                                        </p:attrNameLst>
                                      </p:cBhvr>
                                      <p:to>
                                        <p:strVal val="visible"/>
                                      </p:to>
                                    </p:set>
                                    <p:anim calcmode="lin" valueType="num">
                                      <p:cBhvr additive="base">
                                        <p:cTn id="41" dur="400" fill="hold"/>
                                        <p:tgtEl>
                                          <p:spTgt spid="14">
                                            <p:txEl>
                                              <p:pRg st="1" end="1"/>
                                            </p:txEl>
                                          </p:spTgt>
                                        </p:tgtEl>
                                        <p:attrNameLst>
                                          <p:attrName>ppt_x</p:attrName>
                                        </p:attrNameLst>
                                      </p:cBhvr>
                                      <p:tavLst>
                                        <p:tav tm="0">
                                          <p:val>
                                            <p:strVal val="0-#ppt_w/2"/>
                                          </p:val>
                                        </p:tav>
                                        <p:tav tm="100000">
                                          <p:val>
                                            <p:strVal val="#ppt_x"/>
                                          </p:val>
                                        </p:tav>
                                      </p:tavLst>
                                    </p:anim>
                                    <p:anim calcmode="lin" valueType="num">
                                      <p:cBhvr additive="base">
                                        <p:cTn id="42" dur="400" fill="hold"/>
                                        <p:tgtEl>
                                          <p:spTgt spid="14">
                                            <p:txEl>
                                              <p:pRg st="1" end="1"/>
                                            </p:txEl>
                                          </p:spTgt>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450" fill="hold"/>
                                        <p:tgtEl>
                                          <p:spTgt spid="41"/>
                                        </p:tgtEl>
                                        <p:attrNameLst>
                                          <p:attrName>ppt_x</p:attrName>
                                        </p:attrNameLst>
                                      </p:cBhvr>
                                      <p:tavLst>
                                        <p:tav tm="0">
                                          <p:val>
                                            <p:strVal val="0-#ppt_w/2"/>
                                          </p:val>
                                        </p:tav>
                                        <p:tav tm="100000">
                                          <p:val>
                                            <p:strVal val="#ppt_x"/>
                                          </p:val>
                                        </p:tav>
                                      </p:tavLst>
                                    </p:anim>
                                    <p:anim calcmode="lin" valueType="num">
                                      <p:cBhvr additive="base">
                                        <p:cTn id="46" dur="450" fill="hold"/>
                                        <p:tgtEl>
                                          <p:spTgt spid="41"/>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 calcmode="lin" valueType="num">
                                      <p:cBhvr additive="base">
                                        <p:cTn id="49" dur="45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50" dur="45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050"/>
                            </p:stCondLst>
                            <p:childTnLst>
                              <p:par>
                                <p:cTn id="52" presetID="2" presetClass="entr" presetSubtype="8" decel="100000" fill="hold" grpId="0" nodeType="afterEffect">
                                  <p:stCondLst>
                                    <p:cond delay="0"/>
                                  </p:stCondLst>
                                  <p:childTnLst>
                                    <p:set>
                                      <p:cBhvr>
                                        <p:cTn id="53" dur="1" fill="hold">
                                          <p:stCondLst>
                                            <p:cond delay="0"/>
                                          </p:stCondLst>
                                        </p:cTn>
                                        <p:tgtEl>
                                          <p:spTgt spid="12">
                                            <p:txEl>
                                              <p:pRg st="0" end="0"/>
                                            </p:txEl>
                                          </p:spTgt>
                                        </p:tgtEl>
                                        <p:attrNameLst>
                                          <p:attrName>style.visibility</p:attrName>
                                        </p:attrNameLst>
                                      </p:cBhvr>
                                      <p:to>
                                        <p:strVal val="visible"/>
                                      </p:to>
                                    </p:set>
                                    <p:anim calcmode="lin" valueType="num">
                                      <p:cBhvr additive="base">
                                        <p:cTn id="54"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2">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50" fill="hold"/>
                                        <p:tgtEl>
                                          <p:spTgt spid="44"/>
                                        </p:tgtEl>
                                        <p:attrNameLst>
                                          <p:attrName>ppt_x</p:attrName>
                                        </p:attrNameLst>
                                      </p:cBhvr>
                                      <p:tavLst>
                                        <p:tav tm="0">
                                          <p:val>
                                            <p:strVal val="0-#ppt_w/2"/>
                                          </p:val>
                                        </p:tav>
                                        <p:tav tm="100000">
                                          <p:val>
                                            <p:strVal val="#ppt_x"/>
                                          </p:val>
                                        </p:tav>
                                      </p:tavLst>
                                    </p:anim>
                                    <p:anim calcmode="lin" valueType="num">
                                      <p:cBhvr additive="base">
                                        <p:cTn id="59" dur="550" fill="hold"/>
                                        <p:tgtEl>
                                          <p:spTgt spid="44"/>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13">
                                            <p:txEl>
                                              <p:pRg st="0" end="0"/>
                                            </p:txEl>
                                          </p:spTgt>
                                        </p:tgtEl>
                                        <p:attrNameLst>
                                          <p:attrName>style.visibility</p:attrName>
                                        </p:attrNameLst>
                                      </p:cBhvr>
                                      <p:to>
                                        <p:strVal val="visible"/>
                                      </p:to>
                                    </p:set>
                                    <p:anim calcmode="lin" valueType="num">
                                      <p:cBhvr additive="base">
                                        <p:cTn id="62" dur="5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63" dur="5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1600"/>
                            </p:stCondLst>
                            <p:childTnLst>
                              <p:par>
                                <p:cTn id="65" presetID="10" presetClass="entr" presetSubtype="0" fill="hold"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 grpId="0"/>
      <p:bldP spid="3" grpId="0" uiExpand="1"/>
      <p:bldP spid="58" grpId="0" animBg="1"/>
      <p:bldP spid="9" grpId="0" build="p"/>
      <p:bldP spid="6" grpId="0" uiExpand="1" build="p"/>
      <p:bldP spid="41" grpId="0" animBg="1"/>
      <p:bldP spid="5" grpId="0" build="p"/>
      <p:bldP spid="14" grpId="0" build="p"/>
      <p:bldP spid="44" grpId="0" animBg="1"/>
      <p:bldP spid="13" grpId="0" build="p"/>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5DDFD-A08A-413A-8192-FCB322E83CA7}"/>
              </a:ext>
            </a:extLst>
          </p:cNvPr>
          <p:cNvSpPr>
            <a:spLocks noGrp="1"/>
          </p:cNvSpPr>
          <p:nvPr>
            <p:ph type="title"/>
          </p:nvPr>
        </p:nvSpPr>
        <p:spPr>
          <a:xfrm>
            <a:off x="455501" y="625647"/>
            <a:ext cx="3563020" cy="338654"/>
          </a:xfrm>
        </p:spPr>
        <p:txBody>
          <a:bodyPr/>
          <a:lstStyle/>
          <a:p>
            <a:r>
              <a:rPr lang="en-US" dirty="0"/>
              <a:t>Governance model</a:t>
            </a:r>
          </a:p>
        </p:txBody>
      </p:sp>
      <p:sp>
        <p:nvSpPr>
          <p:cNvPr id="10" name="Text Placeholder 9">
            <a:extLst>
              <a:ext uri="{FF2B5EF4-FFF2-40B4-BE49-F238E27FC236}">
                <a16:creationId xmlns:a16="http://schemas.microsoft.com/office/drawing/2014/main" id="{EB55F5CB-1184-49ED-B4C2-1CA62B689C3A}"/>
              </a:ext>
            </a:extLst>
          </p:cNvPr>
          <p:cNvSpPr>
            <a:spLocks noGrp="1"/>
          </p:cNvSpPr>
          <p:nvPr>
            <p:ph sz="quarter" idx="10"/>
          </p:nvPr>
        </p:nvSpPr>
        <p:spPr>
          <a:xfrm>
            <a:off x="456861" y="1088753"/>
            <a:ext cx="9150501" cy="370575"/>
          </a:xfrm>
        </p:spPr>
        <p:txBody>
          <a:bodyPr/>
          <a:lstStyle/>
          <a:p>
            <a:pPr marL="0" indent="0">
              <a:buNone/>
            </a:pPr>
            <a:r>
              <a:rPr lang="en-US" sz="1960" spc="0" dirty="0">
                <a:solidFill>
                  <a:schemeClr val="tx2"/>
                </a:solidFill>
                <a:latin typeface="+mn-lt"/>
              </a:rPr>
              <a:t>Envision an end state – and incrementally build trust and confidence.</a:t>
            </a:r>
          </a:p>
        </p:txBody>
      </p:sp>
      <p:sp>
        <p:nvSpPr>
          <p:cNvPr id="100" name="Rectangle 99">
            <a:extLst>
              <a:ext uri="{FF2B5EF4-FFF2-40B4-BE49-F238E27FC236}">
                <a16:creationId xmlns:a16="http://schemas.microsoft.com/office/drawing/2014/main" id="{002007FE-5F12-4F8E-847C-C4566487E5D6}"/>
              </a:ext>
              <a:ext uri="{C183D7F6-B498-43B3-948B-1728B52AA6E4}">
                <adec:decorative xmlns:adec="http://schemas.microsoft.com/office/drawing/2017/decorative" val="1"/>
              </a:ext>
            </a:extLst>
          </p:cNvPr>
          <p:cNvSpPr/>
          <p:nvPr/>
        </p:nvSpPr>
        <p:spPr bwMode="auto">
          <a:xfrm>
            <a:off x="427038" y="1594338"/>
            <a:ext cx="11425858" cy="3995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Content Placeholder 1">
            <a:extLst>
              <a:ext uri="{FF2B5EF4-FFF2-40B4-BE49-F238E27FC236}">
                <a16:creationId xmlns:a16="http://schemas.microsoft.com/office/drawing/2014/main" id="{2311772A-A892-4A55-ADD7-561372AD037D}"/>
              </a:ext>
            </a:extLst>
          </p:cNvPr>
          <p:cNvSpPr>
            <a:spLocks noGrp="1"/>
          </p:cNvSpPr>
          <p:nvPr>
            <p:ph sz="quarter" idx="11"/>
          </p:nvPr>
        </p:nvSpPr>
        <p:spPr>
          <a:xfrm>
            <a:off x="820635" y="1750635"/>
            <a:ext cx="945315" cy="472601"/>
          </a:xfrm>
        </p:spPr>
        <p:txBody>
          <a:bodyPr/>
          <a:lstStyle/>
          <a:p>
            <a:pPr lvl="0">
              <a:lnSpc>
                <a:spcPts val="2353"/>
              </a:lnSpc>
              <a:defRPr/>
            </a:pPr>
            <a:r>
              <a:rPr lang="en-US" sz="1961" spc="0" dirty="0">
                <a:latin typeface="Segoe UI"/>
              </a:rPr>
              <a:t>Govern</a:t>
            </a:r>
            <a:endParaRPr lang="en-US" dirty="0"/>
          </a:p>
        </p:txBody>
      </p:sp>
      <p:sp>
        <p:nvSpPr>
          <p:cNvPr id="3" name="Content Placeholder 2">
            <a:extLst>
              <a:ext uri="{FF2B5EF4-FFF2-40B4-BE49-F238E27FC236}">
                <a16:creationId xmlns:a16="http://schemas.microsoft.com/office/drawing/2014/main" id="{ADCD9B95-95CC-43E9-B1A0-D2D72BF4BD66}"/>
              </a:ext>
            </a:extLst>
          </p:cNvPr>
          <p:cNvSpPr>
            <a:spLocks noGrp="1"/>
          </p:cNvSpPr>
          <p:nvPr>
            <p:ph sz="quarter" idx="12"/>
          </p:nvPr>
        </p:nvSpPr>
        <p:spPr>
          <a:xfrm>
            <a:off x="4689940" y="1755821"/>
            <a:ext cx="2965621" cy="457245"/>
          </a:xfrm>
        </p:spPr>
        <p:txBody>
          <a:bodyPr/>
          <a:lstStyle/>
          <a:p>
            <a:pPr lvl="0" algn="ctr">
              <a:lnSpc>
                <a:spcPts val="2353"/>
              </a:lnSpc>
              <a:defRPr/>
            </a:pPr>
            <a:r>
              <a:rPr lang="en-US" sz="1961" spc="0" dirty="0"/>
              <a:t>Define corporate policy</a:t>
            </a:r>
            <a:endParaRPr lang="en-US" dirty="0"/>
          </a:p>
        </p:txBody>
      </p:sp>
      <p:grpSp>
        <p:nvGrpSpPr>
          <p:cNvPr id="23" name="Graphic 21">
            <a:extLst>
              <a:ext uri="{FF2B5EF4-FFF2-40B4-BE49-F238E27FC236}">
                <a16:creationId xmlns:a16="http://schemas.microsoft.com/office/drawing/2014/main" id="{55572598-5E2D-44AD-83AF-19BC89A1DB17}"/>
              </a:ext>
              <a:ext uri="{C183D7F6-B498-43B3-948B-1728B52AA6E4}">
                <adec:decorative xmlns:adec="http://schemas.microsoft.com/office/drawing/2017/decorative" val="1"/>
              </a:ext>
            </a:extLst>
          </p:cNvPr>
          <p:cNvGrpSpPr/>
          <p:nvPr/>
        </p:nvGrpSpPr>
        <p:grpSpPr>
          <a:xfrm>
            <a:off x="1201011" y="2433638"/>
            <a:ext cx="678510" cy="678498"/>
            <a:chOff x="-429394" y="2467278"/>
            <a:chExt cx="1219222" cy="1219200"/>
          </a:xfrm>
        </p:grpSpPr>
        <p:sp>
          <p:nvSpPr>
            <p:cNvPr id="24" name="Freeform: Shape 23">
              <a:extLst>
                <a:ext uri="{FF2B5EF4-FFF2-40B4-BE49-F238E27FC236}">
                  <a16:creationId xmlns:a16="http://schemas.microsoft.com/office/drawing/2014/main" id="{EBF56010-8F1C-4CE0-8334-15359E0E010A}"/>
                </a:ext>
                <a:ext uri="{C183D7F6-B498-43B3-948B-1728B52AA6E4}">
                  <adec:decorative xmlns:adec="http://schemas.microsoft.com/office/drawing/2017/decorative" val="1"/>
                </a:ext>
              </a:extLst>
            </p:cNvPr>
            <p:cNvSpPr/>
            <p:nvPr/>
          </p:nvSpPr>
          <p:spPr>
            <a:xfrm>
              <a:off x="-345455" y="2467278"/>
              <a:ext cx="526922" cy="361187"/>
            </a:xfrm>
            <a:custGeom>
              <a:avLst/>
              <a:gdLst>
                <a:gd name="connsiteX0" fmla="*/ 525780 w 526922"/>
                <a:gd name="connsiteY0" fmla="*/ 114491 h 361187"/>
                <a:gd name="connsiteX1" fmla="*/ 526923 w 526922"/>
                <a:gd name="connsiteY1" fmla="*/ 114491 h 361187"/>
                <a:gd name="connsiteX2" fmla="*/ 526923 w 526922"/>
                <a:gd name="connsiteY2" fmla="*/ 0 h 361187"/>
                <a:gd name="connsiteX3" fmla="*/ 0 w 526922"/>
                <a:gd name="connsiteY3" fmla="*/ 304800 h 361187"/>
                <a:gd name="connsiteX4" fmla="*/ 97441 w 526922"/>
                <a:gd name="connsiteY4" fmla="*/ 361188 h 361187"/>
                <a:gd name="connsiteX5" fmla="*/ 525780 w 526922"/>
                <a:gd name="connsiteY5" fmla="*/ 114491 h 36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187">
                  <a:moveTo>
                    <a:pt x="525780" y="114491"/>
                  </a:moveTo>
                  <a:cubicBezTo>
                    <a:pt x="526161" y="114491"/>
                    <a:pt x="526542" y="114491"/>
                    <a:pt x="526923" y="114491"/>
                  </a:cubicBezTo>
                  <a:lnTo>
                    <a:pt x="526923" y="0"/>
                  </a:lnTo>
                  <a:cubicBezTo>
                    <a:pt x="303086" y="0"/>
                    <a:pt x="111919" y="110585"/>
                    <a:pt x="0" y="304800"/>
                  </a:cubicBezTo>
                  <a:lnTo>
                    <a:pt x="97441" y="361188"/>
                  </a:lnTo>
                  <a:cubicBezTo>
                    <a:pt x="183166" y="213646"/>
                    <a:pt x="342805" y="114491"/>
                    <a:pt x="525780" y="11449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91A540C-5250-4402-9195-B59D421DBD12}"/>
                </a:ext>
                <a:ext uri="{C183D7F6-B498-43B3-948B-1728B52AA6E4}">
                  <adec:decorative xmlns:adec="http://schemas.microsoft.com/office/drawing/2017/decorative" val="1"/>
                </a:ext>
              </a:extLst>
            </p:cNvPr>
            <p:cNvSpPr/>
            <p:nvPr/>
          </p:nvSpPr>
          <p:spPr>
            <a:xfrm>
              <a:off x="-429394" y="2772078"/>
              <a:ext cx="181379" cy="609600"/>
            </a:xfrm>
            <a:custGeom>
              <a:avLst/>
              <a:gdLst>
                <a:gd name="connsiteX0" fmla="*/ 114419 w 181379"/>
                <a:gd name="connsiteY0" fmla="*/ 304990 h 609600"/>
                <a:gd name="connsiteX1" fmla="*/ 181380 w 181379"/>
                <a:gd name="connsiteY1" fmla="*/ 56388 h 609600"/>
                <a:gd name="connsiteX2" fmla="*/ 83939 w 181379"/>
                <a:gd name="connsiteY2" fmla="*/ 0 h 609600"/>
                <a:gd name="connsiteX3" fmla="*/ 83939 w 181379"/>
                <a:gd name="connsiteY3" fmla="*/ 609600 h 609600"/>
                <a:gd name="connsiteX4" fmla="*/ 181189 w 181379"/>
                <a:gd name="connsiteY4" fmla="*/ 553307 h 609600"/>
                <a:gd name="connsiteX5" fmla="*/ 114419 w 181379"/>
                <a:gd name="connsiteY5" fmla="*/ 30499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79" h="609600">
                  <a:moveTo>
                    <a:pt x="114419" y="304990"/>
                  </a:moveTo>
                  <a:cubicBezTo>
                    <a:pt x="114419" y="214313"/>
                    <a:pt x="138898" y="129445"/>
                    <a:pt x="181380" y="56388"/>
                  </a:cubicBezTo>
                  <a:lnTo>
                    <a:pt x="83939" y="0"/>
                  </a:lnTo>
                  <a:cubicBezTo>
                    <a:pt x="-27980" y="194215"/>
                    <a:pt x="-27980" y="415385"/>
                    <a:pt x="83939" y="609600"/>
                  </a:cubicBezTo>
                  <a:lnTo>
                    <a:pt x="181189" y="553307"/>
                  </a:lnTo>
                  <a:cubicBezTo>
                    <a:pt x="138803" y="480346"/>
                    <a:pt x="114419" y="395478"/>
                    <a:pt x="114419" y="30499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BFC2A14-C7C8-4127-9B4D-9BEA35035F84}"/>
                </a:ext>
                <a:ext uri="{C183D7F6-B498-43B3-948B-1728B52AA6E4}">
                  <adec:decorative xmlns:adec="http://schemas.microsoft.com/office/drawing/2017/decorative" val="1"/>
                </a:ext>
              </a:extLst>
            </p:cNvPr>
            <p:cNvSpPr/>
            <p:nvPr/>
          </p:nvSpPr>
          <p:spPr>
            <a:xfrm>
              <a:off x="-345455" y="3325385"/>
              <a:ext cx="526922" cy="361092"/>
            </a:xfrm>
            <a:custGeom>
              <a:avLst/>
              <a:gdLst>
                <a:gd name="connsiteX0" fmla="*/ 525780 w 526922"/>
                <a:gd name="connsiteY0" fmla="*/ 246983 h 361092"/>
                <a:gd name="connsiteX1" fmla="*/ 97346 w 526922"/>
                <a:gd name="connsiteY1" fmla="*/ 0 h 361092"/>
                <a:gd name="connsiteX2" fmla="*/ 0 w 526922"/>
                <a:gd name="connsiteY2" fmla="*/ 56293 h 361092"/>
                <a:gd name="connsiteX3" fmla="*/ 526923 w 526922"/>
                <a:gd name="connsiteY3" fmla="*/ 361093 h 361092"/>
                <a:gd name="connsiteX4" fmla="*/ 526923 w 526922"/>
                <a:gd name="connsiteY4" fmla="*/ 246888 h 361092"/>
                <a:gd name="connsiteX5" fmla="*/ 525780 w 526922"/>
                <a:gd name="connsiteY5" fmla="*/ 246983 h 36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092">
                  <a:moveTo>
                    <a:pt x="525780" y="246983"/>
                  </a:moveTo>
                  <a:cubicBezTo>
                    <a:pt x="342805" y="246983"/>
                    <a:pt x="183071" y="147638"/>
                    <a:pt x="97346" y="0"/>
                  </a:cubicBezTo>
                  <a:lnTo>
                    <a:pt x="0" y="56293"/>
                  </a:lnTo>
                  <a:cubicBezTo>
                    <a:pt x="111919" y="250508"/>
                    <a:pt x="303086" y="361093"/>
                    <a:pt x="526923" y="361093"/>
                  </a:cubicBezTo>
                  <a:lnTo>
                    <a:pt x="526923" y="246888"/>
                  </a:lnTo>
                  <a:cubicBezTo>
                    <a:pt x="526542" y="246888"/>
                    <a:pt x="526161" y="246983"/>
                    <a:pt x="525780" y="24698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A9DDE17-61E3-4170-8E99-AC7D1249827C}"/>
                </a:ext>
                <a:ext uri="{C183D7F6-B498-43B3-948B-1728B52AA6E4}">
                  <adec:decorative xmlns:adec="http://schemas.microsoft.com/office/drawing/2017/decorative" val="1"/>
                </a:ext>
              </a:extLst>
            </p:cNvPr>
            <p:cNvSpPr/>
            <p:nvPr/>
          </p:nvSpPr>
          <p:spPr>
            <a:xfrm>
              <a:off x="181467" y="2467278"/>
              <a:ext cx="608361" cy="1219200"/>
            </a:xfrm>
            <a:custGeom>
              <a:avLst/>
              <a:gdLst>
                <a:gd name="connsiteX0" fmla="*/ 0 w 608361"/>
                <a:gd name="connsiteY0" fmla="*/ 0 h 1219200"/>
                <a:gd name="connsiteX1" fmla="*/ 0 w 608361"/>
                <a:gd name="connsiteY1" fmla="*/ 114491 h 1219200"/>
                <a:gd name="connsiteX2" fmla="*/ 494157 w 608361"/>
                <a:gd name="connsiteY2" fmla="*/ 609790 h 1219200"/>
                <a:gd name="connsiteX3" fmla="*/ 0 w 608361"/>
                <a:gd name="connsiteY3" fmla="*/ 1105091 h 1219200"/>
                <a:gd name="connsiteX4" fmla="*/ 0 w 608361"/>
                <a:gd name="connsiteY4" fmla="*/ 1219200 h 1219200"/>
                <a:gd name="connsiteX5" fmla="*/ 608362 w 608361"/>
                <a:gd name="connsiteY5" fmla="*/ 609600 h 1219200"/>
                <a:gd name="connsiteX6" fmla="*/ 0 w 608361"/>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61" h="1219200">
                  <a:moveTo>
                    <a:pt x="0" y="0"/>
                  </a:moveTo>
                  <a:lnTo>
                    <a:pt x="0" y="114491"/>
                  </a:lnTo>
                  <a:cubicBezTo>
                    <a:pt x="272987" y="115157"/>
                    <a:pt x="494157" y="336614"/>
                    <a:pt x="494157" y="609790"/>
                  </a:cubicBezTo>
                  <a:cubicBezTo>
                    <a:pt x="494157" y="882968"/>
                    <a:pt x="272987" y="1104424"/>
                    <a:pt x="0" y="1105091"/>
                  </a:cubicBezTo>
                  <a:lnTo>
                    <a:pt x="0" y="1219200"/>
                  </a:lnTo>
                  <a:cubicBezTo>
                    <a:pt x="335947" y="1219200"/>
                    <a:pt x="608362" y="946309"/>
                    <a:pt x="608362" y="609600"/>
                  </a:cubicBezTo>
                  <a:cubicBezTo>
                    <a:pt x="608362" y="272891"/>
                    <a:pt x="335947" y="0"/>
                    <a:pt x="0"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Content Placeholder 7">
            <a:extLst>
              <a:ext uri="{FF2B5EF4-FFF2-40B4-BE49-F238E27FC236}">
                <a16:creationId xmlns:a16="http://schemas.microsoft.com/office/drawing/2014/main" id="{2253B06A-2FE7-4D2F-87A5-2243E1BE9B10}"/>
              </a:ext>
              <a:ext uri="{C183D7F6-B498-43B3-948B-1728B52AA6E4}">
                <adec:decorative xmlns:adec="http://schemas.microsoft.com/office/drawing/2017/decorative" val="0"/>
              </a:ext>
            </a:extLst>
          </p:cNvPr>
          <p:cNvSpPr>
            <a:spLocks noGrp="1"/>
          </p:cNvSpPr>
          <p:nvPr>
            <p:ph sz="quarter" idx="15"/>
          </p:nvPr>
        </p:nvSpPr>
        <p:spPr>
          <a:xfrm>
            <a:off x="2068269" y="2283088"/>
            <a:ext cx="2396009" cy="923685"/>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Business risks</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Document evolving business risks and the business’ tolerance for risk, based on data classification and application criticality</a:t>
            </a:r>
            <a:endParaRPr lang="en-US" dirty="0"/>
          </a:p>
        </p:txBody>
      </p:sp>
      <p:cxnSp>
        <p:nvCxnSpPr>
          <p:cNvPr id="96" name="Straight Connector 95">
            <a:extLst>
              <a:ext uri="{FF2B5EF4-FFF2-40B4-BE49-F238E27FC236}">
                <a16:creationId xmlns:a16="http://schemas.microsoft.com/office/drawing/2014/main" id="{B2BEEECA-7FD5-4006-9834-053B5D6F6521}"/>
              </a:ext>
              <a:ext uri="{C183D7F6-B498-43B3-948B-1728B52AA6E4}">
                <adec:decorative xmlns:adec="http://schemas.microsoft.com/office/drawing/2017/decorative" val="1"/>
              </a:ext>
            </a:extLst>
          </p:cNvPr>
          <p:cNvCxnSpPr>
            <a:cxnSpLocks/>
          </p:cNvCxnSpPr>
          <p:nvPr/>
        </p:nvCxnSpPr>
        <p:spPr>
          <a:xfrm>
            <a:off x="3185799"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0B69120-2C5C-4478-A4F0-86690938144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7611" y="2393977"/>
            <a:ext cx="676656" cy="676656"/>
          </a:xfrm>
          <a:prstGeom prst="rect">
            <a:avLst/>
          </a:prstGeom>
        </p:spPr>
      </p:pic>
      <p:sp>
        <p:nvSpPr>
          <p:cNvPr id="16" name="Content Placeholder 15">
            <a:extLst>
              <a:ext uri="{FF2B5EF4-FFF2-40B4-BE49-F238E27FC236}">
                <a16:creationId xmlns:a16="http://schemas.microsoft.com/office/drawing/2014/main" id="{E046D8A3-0C6A-4125-ADAB-E8F1D18AC481}"/>
              </a:ext>
            </a:extLst>
          </p:cNvPr>
          <p:cNvSpPr>
            <a:spLocks noGrp="1"/>
          </p:cNvSpPr>
          <p:nvPr>
            <p:ph sz="quarter" idx="20"/>
          </p:nvPr>
        </p:nvSpPr>
        <p:spPr>
          <a:xfrm>
            <a:off x="5613668" y="2280885"/>
            <a:ext cx="2412978" cy="831907"/>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Policy &amp; compliance</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Convert risk decisions into policy statements to establish cloud adoption boundaries</a:t>
            </a:r>
            <a:endParaRPr lang="en-US" dirty="0"/>
          </a:p>
        </p:txBody>
      </p:sp>
      <p:cxnSp>
        <p:nvCxnSpPr>
          <p:cNvPr id="99" name="Straight Connector 98">
            <a:extLst>
              <a:ext uri="{FF2B5EF4-FFF2-40B4-BE49-F238E27FC236}">
                <a16:creationId xmlns:a16="http://schemas.microsoft.com/office/drawing/2014/main" id="{9F1DCD13-78FF-4A29-B6B9-831F00C31EB2}"/>
              </a:ext>
              <a:ext uri="{C183D7F6-B498-43B3-948B-1728B52AA6E4}">
                <adec:decorative xmlns:adec="http://schemas.microsoft.com/office/drawing/2017/decorative" val="1"/>
              </a:ext>
            </a:extLst>
          </p:cNvPr>
          <p:cNvCxnSpPr>
            <a:cxnSpLocks/>
          </p:cNvCxnSpPr>
          <p:nvPr/>
        </p:nvCxnSpPr>
        <p:spPr>
          <a:xfrm>
            <a:off x="7145548"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63CD660F-E231-458C-B512-76AF09C6FAE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85" y="2363386"/>
            <a:ext cx="676656" cy="676656"/>
          </a:xfrm>
          <a:prstGeom prst="rect">
            <a:avLst/>
          </a:prstGeom>
        </p:spPr>
      </p:pic>
      <p:sp>
        <p:nvSpPr>
          <p:cNvPr id="4" name="Content Placeholder 3">
            <a:extLst>
              <a:ext uri="{FF2B5EF4-FFF2-40B4-BE49-F238E27FC236}">
                <a16:creationId xmlns:a16="http://schemas.microsoft.com/office/drawing/2014/main" id="{7F4F01E8-A9CB-4D45-8173-E82D71817A03}"/>
              </a:ext>
            </a:extLst>
          </p:cNvPr>
          <p:cNvSpPr>
            <a:spLocks noGrp="1"/>
          </p:cNvSpPr>
          <p:nvPr>
            <p:ph sz="quarter" idx="13"/>
          </p:nvPr>
        </p:nvSpPr>
        <p:spPr>
          <a:xfrm>
            <a:off x="9475995" y="2275592"/>
            <a:ext cx="2070324" cy="815789"/>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Process</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Establish processes to monitor violations and adherence to corporate policies.</a:t>
            </a:r>
            <a:endParaRPr lang="en-US" dirty="0"/>
          </a:p>
        </p:txBody>
      </p:sp>
      <p:sp>
        <p:nvSpPr>
          <p:cNvPr id="14" name="Content Placeholder 13">
            <a:extLst>
              <a:ext uri="{FF2B5EF4-FFF2-40B4-BE49-F238E27FC236}">
                <a16:creationId xmlns:a16="http://schemas.microsoft.com/office/drawing/2014/main" id="{E180295B-5689-4BE0-B40A-4706B9D47A95}"/>
              </a:ext>
            </a:extLst>
          </p:cNvPr>
          <p:cNvSpPr>
            <a:spLocks noGrp="1"/>
          </p:cNvSpPr>
          <p:nvPr>
            <p:ph sz="quarter" idx="18"/>
          </p:nvPr>
        </p:nvSpPr>
        <p:spPr>
          <a:xfrm>
            <a:off x="4004947" y="3245409"/>
            <a:ext cx="4319482" cy="432474"/>
          </a:xfrm>
        </p:spPr>
        <p:txBody>
          <a:bodyPr/>
          <a:lstStyle/>
          <a:p>
            <a:pPr lvl="0" algn="ctr">
              <a:lnSpc>
                <a:spcPts val="2353"/>
              </a:lnSpc>
              <a:defRPr/>
            </a:pPr>
            <a:r>
              <a:rPr lang="en-US" sz="1961" spc="0" dirty="0"/>
              <a:t>Five disciplines of cloud governance</a:t>
            </a:r>
            <a:endParaRPr lang="en-US" dirty="0"/>
          </a:p>
        </p:txBody>
      </p:sp>
      <p:grpSp>
        <p:nvGrpSpPr>
          <p:cNvPr id="88" name="Graphic 32">
            <a:extLst>
              <a:ext uri="{FF2B5EF4-FFF2-40B4-BE49-F238E27FC236}">
                <a16:creationId xmlns:a16="http://schemas.microsoft.com/office/drawing/2014/main" id="{D5B805FD-FE59-4038-81FF-28681C0AE1F2}"/>
              </a:ext>
              <a:ext uri="{C183D7F6-B498-43B3-948B-1728B52AA6E4}">
                <adec:decorative xmlns:adec="http://schemas.microsoft.com/office/drawing/2017/decorative" val="1"/>
              </a:ext>
            </a:extLst>
          </p:cNvPr>
          <p:cNvGrpSpPr/>
          <p:nvPr/>
        </p:nvGrpSpPr>
        <p:grpSpPr>
          <a:xfrm>
            <a:off x="782865" y="3864853"/>
            <a:ext cx="548780" cy="548780"/>
            <a:chOff x="747414" y="4300405"/>
            <a:chExt cx="494289" cy="494289"/>
          </a:xfrm>
        </p:grpSpPr>
        <p:sp>
          <p:nvSpPr>
            <p:cNvPr id="89" name="Freeform: Shape 88">
              <a:extLst>
                <a:ext uri="{FF2B5EF4-FFF2-40B4-BE49-F238E27FC236}">
                  <a16:creationId xmlns:a16="http://schemas.microsoft.com/office/drawing/2014/main" id="{B949C657-3AE1-4430-B5BE-AA7E572B8B88}"/>
                </a:ext>
                <a:ext uri="{C183D7F6-B498-43B3-948B-1728B52AA6E4}">
                  <adec:decorative xmlns:adec="http://schemas.microsoft.com/office/drawing/2017/decorative" val="1"/>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4F9C8E2-5A1D-44B6-8263-7513FB28A7B0}"/>
                </a:ext>
                <a:ext uri="{C183D7F6-B498-43B3-948B-1728B52AA6E4}">
                  <adec:decorative xmlns:adec="http://schemas.microsoft.com/office/drawing/2017/decorative" val="1"/>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121A0A7-EEC7-4691-B5B4-D32B121B58CA}"/>
                </a:ext>
                <a:ext uri="{C183D7F6-B498-43B3-948B-1728B52AA6E4}">
                  <adec:decorative xmlns:adec="http://schemas.microsoft.com/office/drawing/2017/decorative" val="1"/>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FEEA8E5-4781-4218-95B6-442E22482998}"/>
                </a:ext>
                <a:ext uri="{C183D7F6-B498-43B3-948B-1728B52AA6E4}">
                  <adec:decorative xmlns:adec="http://schemas.microsoft.com/office/drawing/2017/decorative" val="1"/>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423671E-BE82-4BA8-82D2-A2E79E3E7617}"/>
                </a:ext>
                <a:ext uri="{C183D7F6-B498-43B3-948B-1728B52AA6E4}">
                  <adec:decorative xmlns:adec="http://schemas.microsoft.com/office/drawing/2017/decorative" val="1"/>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8D5780C7-23F3-4BBF-A794-06C0B757C726}"/>
              </a:ext>
            </a:extLst>
          </p:cNvPr>
          <p:cNvSpPr>
            <a:spLocks noGrp="1"/>
          </p:cNvSpPr>
          <p:nvPr>
            <p:ph sz="quarter" idx="14"/>
          </p:nvPr>
        </p:nvSpPr>
        <p:spPr>
          <a:xfrm>
            <a:off x="719212" y="4469495"/>
            <a:ext cx="2142381" cy="884858"/>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Cost management</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Evaluate &amp; monitor costs, limit IT spend, scale to meet need, create cost accountability</a:t>
            </a:r>
            <a:endParaRPr lang="en-US" dirty="0"/>
          </a:p>
        </p:txBody>
      </p:sp>
      <p:grpSp>
        <p:nvGrpSpPr>
          <p:cNvPr id="103" name="Group 102">
            <a:extLst>
              <a:ext uri="{FF2B5EF4-FFF2-40B4-BE49-F238E27FC236}">
                <a16:creationId xmlns:a16="http://schemas.microsoft.com/office/drawing/2014/main" id="{B09A01BC-D52B-456B-9D0E-9F432E127DA7}"/>
              </a:ext>
              <a:ext uri="{C183D7F6-B498-43B3-948B-1728B52AA6E4}">
                <adec:decorative xmlns:adec="http://schemas.microsoft.com/office/drawing/2017/decorative" val="1"/>
              </a:ext>
            </a:extLst>
          </p:cNvPr>
          <p:cNvGrpSpPr/>
          <p:nvPr/>
        </p:nvGrpSpPr>
        <p:grpSpPr>
          <a:xfrm>
            <a:off x="3021146" y="3890784"/>
            <a:ext cx="402957" cy="482498"/>
            <a:chOff x="3102115" y="3813045"/>
            <a:chExt cx="402957" cy="482498"/>
          </a:xfrm>
        </p:grpSpPr>
        <p:sp>
          <p:nvSpPr>
            <p:cNvPr id="102" name="Rectangle: Top Corners Rounded 101">
              <a:extLst>
                <a:ext uri="{FF2B5EF4-FFF2-40B4-BE49-F238E27FC236}">
                  <a16:creationId xmlns:a16="http://schemas.microsoft.com/office/drawing/2014/main" id="{A3F28DFD-2F4F-48BB-A6A7-45EC240A364E}"/>
                </a:ext>
                <a:ext uri="{C183D7F6-B498-43B3-948B-1728B52AA6E4}">
                  <adec:decorative xmlns:adec="http://schemas.microsoft.com/office/drawing/2017/decorative" val="1"/>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535F88AD-5E18-43EE-AA25-C0CB3D172A43}"/>
                </a:ext>
                <a:ext uri="{C183D7F6-B498-43B3-948B-1728B52AA6E4}">
                  <adec:decorative xmlns:adec="http://schemas.microsoft.com/office/drawing/2017/decorative" val="1"/>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5" name="Graphic 35">
              <a:extLst>
                <a:ext uri="{FF2B5EF4-FFF2-40B4-BE49-F238E27FC236}">
                  <a16:creationId xmlns:a16="http://schemas.microsoft.com/office/drawing/2014/main" id="{064BE503-7918-4CE0-B0EE-2B41023F9244}"/>
                </a:ext>
              </a:extLst>
            </p:cNvPr>
            <p:cNvGrpSpPr/>
            <p:nvPr/>
          </p:nvGrpSpPr>
          <p:grpSpPr>
            <a:xfrm>
              <a:off x="3257098" y="4078024"/>
              <a:ext cx="92990" cy="155525"/>
              <a:chOff x="3407034" y="4465249"/>
              <a:chExt cx="92990" cy="155525"/>
            </a:xfrm>
            <a:solidFill>
              <a:srgbClr val="0075C9"/>
            </a:solidFill>
          </p:grpSpPr>
          <p:sp>
            <p:nvSpPr>
              <p:cNvPr id="86" name="Freeform: Shape 85">
                <a:extLst>
                  <a:ext uri="{FF2B5EF4-FFF2-40B4-BE49-F238E27FC236}">
                    <a16:creationId xmlns:a16="http://schemas.microsoft.com/office/drawing/2014/main" id="{A431E717-3DA9-45FF-834D-A11773A8060B}"/>
                  </a:ext>
                  <a:ext uri="{C183D7F6-B498-43B3-948B-1728B52AA6E4}">
                    <adec:decorative xmlns:adec="http://schemas.microsoft.com/office/drawing/2017/decorative" val="1"/>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664C5AE-5926-40BE-8D01-B20B35520D82}"/>
                  </a:ext>
                  <a:ext uri="{C183D7F6-B498-43B3-948B-1728B52AA6E4}">
                    <adec:decorative xmlns:adec="http://schemas.microsoft.com/office/drawing/2017/decorative" val="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 name="Content Placeholder 10">
            <a:extLst>
              <a:ext uri="{FF2B5EF4-FFF2-40B4-BE49-F238E27FC236}">
                <a16:creationId xmlns:a16="http://schemas.microsoft.com/office/drawing/2014/main" id="{2D762903-31F8-497E-B5EE-A36485B7D21F}"/>
              </a:ext>
            </a:extLst>
          </p:cNvPr>
          <p:cNvSpPr>
            <a:spLocks noGrp="1"/>
          </p:cNvSpPr>
          <p:nvPr>
            <p:ph sz="quarter" idx="16"/>
          </p:nvPr>
        </p:nvSpPr>
        <p:spPr>
          <a:xfrm>
            <a:off x="2943657" y="4466442"/>
            <a:ext cx="2153397" cy="931003"/>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Security baseline</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Ensure compliance with IT security requirements by applying a security baseline to all adoption efforts</a:t>
            </a:r>
            <a:endParaRPr lang="en-US" dirty="0"/>
          </a:p>
        </p:txBody>
      </p:sp>
      <p:grpSp>
        <p:nvGrpSpPr>
          <p:cNvPr id="75" name="Graphic 39">
            <a:extLst>
              <a:ext uri="{FF2B5EF4-FFF2-40B4-BE49-F238E27FC236}">
                <a16:creationId xmlns:a16="http://schemas.microsoft.com/office/drawing/2014/main" id="{47D6666E-38B6-4B5D-893E-A5B25763858C}"/>
              </a:ext>
              <a:ext uri="{C183D7F6-B498-43B3-948B-1728B52AA6E4}">
                <adec:decorative xmlns:adec="http://schemas.microsoft.com/office/drawing/2017/decorative" val="1"/>
              </a:ext>
            </a:extLst>
          </p:cNvPr>
          <p:cNvGrpSpPr/>
          <p:nvPr/>
        </p:nvGrpSpPr>
        <p:grpSpPr>
          <a:xfrm>
            <a:off x="5275542" y="3910643"/>
            <a:ext cx="391028" cy="457200"/>
            <a:chOff x="5527428" y="4748877"/>
            <a:chExt cx="685800" cy="838200"/>
          </a:xfrm>
        </p:grpSpPr>
        <p:sp>
          <p:nvSpPr>
            <p:cNvPr id="76" name="Freeform: Shape 75">
              <a:extLst>
                <a:ext uri="{FF2B5EF4-FFF2-40B4-BE49-F238E27FC236}">
                  <a16:creationId xmlns:a16="http://schemas.microsoft.com/office/drawing/2014/main" id="{3E7C40F5-D7B4-49EA-B443-1BDF4D85B8F9}"/>
                </a:ext>
                <a:ext uri="{C183D7F6-B498-43B3-948B-1728B52AA6E4}">
                  <adec:decorative xmlns:adec="http://schemas.microsoft.com/office/drawing/2017/decorative" val="1"/>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CEBF614-E885-4221-BB56-00679D6D437B}"/>
                </a:ext>
                <a:ext uri="{C183D7F6-B498-43B3-948B-1728B52AA6E4}">
                  <adec:decorative xmlns:adec="http://schemas.microsoft.com/office/drawing/2017/decorative" val="1"/>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36D6B98-7DCC-49AC-9DA5-7B37A44036FE}"/>
                </a:ext>
                <a:ext uri="{C183D7F6-B498-43B3-948B-1728B52AA6E4}">
                  <adec:decorative xmlns:adec="http://schemas.microsoft.com/office/drawing/2017/decorative" val="1"/>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7F2F4C2-B0B5-46A8-AF5A-9A7DE7D80087}"/>
                </a:ext>
                <a:ext uri="{C183D7F6-B498-43B3-948B-1728B52AA6E4}">
                  <adec:decorative xmlns:adec="http://schemas.microsoft.com/office/drawing/2017/decorative" val="1"/>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Content Placeholder 17">
            <a:extLst>
              <a:ext uri="{FF2B5EF4-FFF2-40B4-BE49-F238E27FC236}">
                <a16:creationId xmlns:a16="http://schemas.microsoft.com/office/drawing/2014/main" id="{BB6F9E9E-115C-4413-91C1-558EDE48FC54}"/>
              </a:ext>
            </a:extLst>
          </p:cNvPr>
          <p:cNvSpPr>
            <a:spLocks noGrp="1"/>
          </p:cNvSpPr>
          <p:nvPr>
            <p:ph sz="quarter" idx="22"/>
          </p:nvPr>
        </p:nvSpPr>
        <p:spPr>
          <a:xfrm>
            <a:off x="5179118" y="4463610"/>
            <a:ext cx="2279346" cy="995420"/>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Resource consistency </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Ensure consistency in resource configuration. Enforce practices for on-boarding, recovery, and discoverability</a:t>
            </a:r>
            <a:endParaRPr lang="en-US" dirty="0"/>
          </a:p>
        </p:txBody>
      </p:sp>
      <p:grpSp>
        <p:nvGrpSpPr>
          <p:cNvPr id="57" name="Group 56">
            <a:extLst>
              <a:ext uri="{FF2B5EF4-FFF2-40B4-BE49-F238E27FC236}">
                <a16:creationId xmlns:a16="http://schemas.microsoft.com/office/drawing/2014/main" id="{A06F7BAC-A124-4590-A534-CD6D549256B8}"/>
              </a:ext>
              <a:ext uri="{C183D7F6-B498-43B3-948B-1728B52AA6E4}">
                <adec:decorative xmlns:adec="http://schemas.microsoft.com/office/drawing/2017/decorative" val="1"/>
              </a:ext>
            </a:extLst>
          </p:cNvPr>
          <p:cNvGrpSpPr/>
          <p:nvPr/>
        </p:nvGrpSpPr>
        <p:grpSpPr>
          <a:xfrm>
            <a:off x="7437040" y="3912918"/>
            <a:ext cx="437043" cy="452651"/>
            <a:chOff x="-469127" y="-1184744"/>
            <a:chExt cx="667910" cy="691763"/>
          </a:xfrm>
        </p:grpSpPr>
        <p:sp>
          <p:nvSpPr>
            <p:cNvPr id="55" name="Freeform: Shape 54">
              <a:extLst>
                <a:ext uri="{FF2B5EF4-FFF2-40B4-BE49-F238E27FC236}">
                  <a16:creationId xmlns:a16="http://schemas.microsoft.com/office/drawing/2014/main" id="{8B9B5FAA-0F41-45B8-B8FE-7CF6DD7C67CB}"/>
                </a:ext>
                <a:ext uri="{C183D7F6-B498-43B3-948B-1728B52AA6E4}">
                  <adec:decorative xmlns:adec="http://schemas.microsoft.com/office/drawing/2017/decorative" val="1"/>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6756F592-F90B-41A4-A9DE-EC197DFF8C81}"/>
                </a:ext>
                <a:ext uri="{C183D7F6-B498-43B3-948B-1728B52AA6E4}">
                  <adec:decorative xmlns:adec="http://schemas.microsoft.com/office/drawing/2017/decorative" val="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Content Placeholder 16">
            <a:extLst>
              <a:ext uri="{FF2B5EF4-FFF2-40B4-BE49-F238E27FC236}">
                <a16:creationId xmlns:a16="http://schemas.microsoft.com/office/drawing/2014/main" id="{4CCDE641-EB31-4A20-825C-47ADD41D230F}"/>
              </a:ext>
            </a:extLst>
          </p:cNvPr>
          <p:cNvSpPr>
            <a:spLocks noGrp="1"/>
          </p:cNvSpPr>
          <p:nvPr>
            <p:ph sz="quarter" idx="21"/>
          </p:nvPr>
        </p:nvSpPr>
        <p:spPr>
          <a:xfrm>
            <a:off x="7409346" y="4464555"/>
            <a:ext cx="2251679" cy="977960"/>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Identity baseline</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Ensure the baseline for identity and access are enforced by consistently applying role definitions and assignments</a:t>
            </a:r>
            <a:endParaRPr lang="en-US" dirty="0"/>
          </a:p>
        </p:txBody>
      </p:sp>
      <p:grpSp>
        <p:nvGrpSpPr>
          <p:cNvPr id="74" name="Group 73">
            <a:extLst>
              <a:ext uri="{FF2B5EF4-FFF2-40B4-BE49-F238E27FC236}">
                <a16:creationId xmlns:a16="http://schemas.microsoft.com/office/drawing/2014/main" id="{5F7A90C5-4A70-47A4-9BBE-0D69903655F6}"/>
              </a:ext>
              <a:ext uri="{C183D7F6-B498-43B3-948B-1728B52AA6E4}">
                <adec:decorative xmlns:adec="http://schemas.microsoft.com/office/drawing/2017/decorative" val="1"/>
              </a:ext>
            </a:extLst>
          </p:cNvPr>
          <p:cNvGrpSpPr/>
          <p:nvPr/>
        </p:nvGrpSpPr>
        <p:grpSpPr>
          <a:xfrm>
            <a:off x="9644553" y="3912918"/>
            <a:ext cx="445170" cy="452651"/>
            <a:chOff x="-477078" y="-1431235"/>
            <a:chExt cx="946205" cy="962108"/>
          </a:xfrm>
        </p:grpSpPr>
        <p:sp>
          <p:nvSpPr>
            <p:cNvPr id="58" name="Rectangle 57">
              <a:extLst>
                <a:ext uri="{FF2B5EF4-FFF2-40B4-BE49-F238E27FC236}">
                  <a16:creationId xmlns:a16="http://schemas.microsoft.com/office/drawing/2014/main" id="{0B422283-D797-48D5-9409-DE2981F4AA5C}"/>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44C89B94-88E2-4710-8913-E3552192542D}"/>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3362EF7B-92AD-4B54-B51C-48740298AC89}"/>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54B08AAE-3BCE-4258-A2EC-F9CBA24BEFD3}"/>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077510B0-431F-4BCC-AC50-ACD017C44BCF}"/>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CED2A54C-FF13-4069-BA84-91F9486B852C}"/>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CC0E599C-DFFF-4CF7-965B-0FAA2F40EE89}"/>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FB76F2E-3A59-4289-AD81-8B9438D50377}"/>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8877C20-D2EA-4BF4-8323-2CB06465E15C}"/>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DDBA3A17-92A8-43DB-A020-C54C19CA4476}"/>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A4802817-DC74-405C-9E1A-9AF87B9886F8}"/>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3250315-A5BC-4F54-9614-34091176A356}"/>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481853F4-85C1-4C26-B5C0-EAD6C60ED548}"/>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C0722CA8-2329-4717-B27F-8D63D5511916}"/>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88E6E18E-5857-4707-90FE-74BA1921A33E}"/>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D578E102-841A-4470-8933-25864F4D2420}"/>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Content Placeholder 21">
            <a:extLst>
              <a:ext uri="{FF2B5EF4-FFF2-40B4-BE49-F238E27FC236}">
                <a16:creationId xmlns:a16="http://schemas.microsoft.com/office/drawing/2014/main" id="{8D275C82-AFD6-4233-BC69-6688B5EE144E}"/>
              </a:ext>
            </a:extLst>
          </p:cNvPr>
          <p:cNvSpPr>
            <a:spLocks noGrp="1"/>
          </p:cNvSpPr>
          <p:nvPr>
            <p:ph sz="quarter" idx="23"/>
          </p:nvPr>
        </p:nvSpPr>
        <p:spPr>
          <a:xfrm>
            <a:off x="9641029" y="4464387"/>
            <a:ext cx="2285523" cy="1037207"/>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Deployment acceleration</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Accelerate deployment through centralization, consistency, and standardization across deployment templates</a:t>
            </a:r>
            <a:endParaRPr lang="en-US" dirty="0"/>
          </a:p>
        </p:txBody>
      </p:sp>
      <p:sp>
        <p:nvSpPr>
          <p:cNvPr id="12" name="Content Placeholder 11">
            <a:extLst>
              <a:ext uri="{FF2B5EF4-FFF2-40B4-BE49-F238E27FC236}">
                <a16:creationId xmlns:a16="http://schemas.microsoft.com/office/drawing/2014/main" id="{8240653E-D757-4B42-B7DF-51B6D19BA41B}"/>
              </a:ext>
            </a:extLst>
          </p:cNvPr>
          <p:cNvSpPr>
            <a:spLocks noGrp="1"/>
          </p:cNvSpPr>
          <p:nvPr>
            <p:ph sz="quarter" idx="17"/>
          </p:nvPr>
        </p:nvSpPr>
        <p:spPr>
          <a:xfrm>
            <a:off x="1748034" y="5643339"/>
            <a:ext cx="8849432" cy="732635"/>
          </a:xfrm>
        </p:spPr>
        <p:txBody>
          <a:bodyPr/>
          <a:lstStyle/>
          <a:p>
            <a:pPr lvl="0" algn="ctr" defTabSz="914565">
              <a:lnSpc>
                <a:spcPct val="90000"/>
              </a:lnSpc>
              <a:buSzTx/>
              <a:defRPr/>
            </a:pPr>
            <a:r>
              <a:rPr lang="en-US" sz="1961" spc="0" dirty="0">
                <a:latin typeface="Segoe UI"/>
              </a:rPr>
              <a:t>Governance funnels corporate policy changes into five actionable disciplines – </a:t>
            </a:r>
          </a:p>
          <a:p>
            <a:pPr lvl="0" algn="ctr" defTabSz="914565">
              <a:lnSpc>
                <a:spcPct val="90000"/>
              </a:lnSpc>
              <a:buSzTx/>
              <a:defRPr/>
            </a:pPr>
            <a:r>
              <a:rPr lang="en-US" sz="1961" spc="0" dirty="0">
                <a:solidFill>
                  <a:srgbClr val="0078D3"/>
                </a:solidFill>
              </a:rPr>
              <a:t>enabling your organization to modernize and reach business goals.</a:t>
            </a:r>
            <a:endParaRPr lang="en-US" dirty="0"/>
          </a:p>
        </p:txBody>
      </p:sp>
      <p:sp>
        <p:nvSpPr>
          <p:cNvPr id="15" name="Content Placeholder 14">
            <a:extLst>
              <a:ext uri="{FF2B5EF4-FFF2-40B4-BE49-F238E27FC236}">
                <a16:creationId xmlns:a16="http://schemas.microsoft.com/office/drawing/2014/main" id="{FD5C5864-63D0-4245-8BD7-934E9CB1904E}"/>
              </a:ext>
            </a:extLst>
          </p:cNvPr>
          <p:cNvSpPr>
            <a:spLocks noGrp="1"/>
          </p:cNvSpPr>
          <p:nvPr>
            <p:ph sz="quarter" idx="19"/>
          </p:nvPr>
        </p:nvSpPr>
        <p:spPr>
          <a:xfrm>
            <a:off x="425095" y="6297744"/>
            <a:ext cx="2525713" cy="378565"/>
          </a:xfrm>
        </p:spPr>
        <p:txBody>
          <a:bodyPr/>
          <a:lstStyle/>
          <a:p>
            <a:pPr lvl="0" defTabSz="914565">
              <a:lnSpc>
                <a:spcPct val="90000"/>
              </a:lnSpc>
              <a:spcAft>
                <a:spcPts val="588"/>
              </a:spcAft>
              <a:buSzTx/>
              <a:defRPr/>
            </a:pPr>
            <a:r>
              <a:rPr lang="en-US" sz="1400" u="sng" spc="0" dirty="0">
                <a:solidFill>
                  <a:srgbClr val="0078D3"/>
                </a:solidFill>
                <a:latin typeface="Segoe UI"/>
                <a:hlinkClick r:id="rId7"/>
              </a:rPr>
              <a:t>https://aka.ms/adopt/Gov</a:t>
            </a:r>
            <a:endParaRPr lang="en-US" dirty="0"/>
          </a:p>
        </p:txBody>
      </p:sp>
    </p:spTree>
    <p:extLst>
      <p:ext uri="{BB962C8B-B14F-4D97-AF65-F5344CB8AC3E}">
        <p14:creationId xmlns:p14="http://schemas.microsoft.com/office/powerpoint/2010/main" val="576696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fade">
                                      <p:cBhvr>
                                        <p:cTn id="32" dur="500"/>
                                        <p:tgtEl>
                                          <p:spTgt spid="16">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xEl>
                                              <p:pRg st="1" end="1"/>
                                            </p:txEl>
                                          </p:spTgt>
                                        </p:tgtEl>
                                        <p:attrNameLst>
                                          <p:attrName>style.visibility</p:attrName>
                                        </p:attrNameLst>
                                      </p:cBhvr>
                                      <p:to>
                                        <p:strVal val="visible"/>
                                      </p:to>
                                    </p:set>
                                    <p:animEffect transition="in" filter="fade">
                                      <p:cBhvr>
                                        <p:cTn id="35" dur="500"/>
                                        <p:tgtEl>
                                          <p:spTgt spid="16">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500"/>
                                        <p:tgtEl>
                                          <p:spTgt spid="99"/>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0" end="0"/>
                                            </p:txEl>
                                          </p:spTgt>
                                        </p:tgtEl>
                                        <p:attrNameLst>
                                          <p:attrName>style.visibility</p:attrName>
                                        </p:attrNameLst>
                                      </p:cBhvr>
                                      <p:to>
                                        <p:strVal val="visible"/>
                                      </p:to>
                                    </p:set>
                                    <p:animEffect transition="in" filter="fade">
                                      <p:cBhvr>
                                        <p:cTn id="44" dur="500"/>
                                        <p:tgtEl>
                                          <p:spTgt spid="4">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500"/>
                                        <p:tgtEl>
                                          <p:spTgt spid="14">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500"/>
                                        <p:tgtEl>
                                          <p:spTgt spid="8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fade">
                                      <p:cBhvr>
                                        <p:cTn id="57" dur="500"/>
                                        <p:tgtEl>
                                          <p:spTgt spid="6">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Effect transition="in" filter="fade">
                                      <p:cBhvr>
                                        <p:cTn id="60" dur="500"/>
                                        <p:tgtEl>
                                          <p:spTgt spid="6">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
                                            <p:txEl>
                                              <p:pRg st="0" end="0"/>
                                            </p:txEl>
                                          </p:spTgt>
                                        </p:tgtEl>
                                        <p:attrNameLst>
                                          <p:attrName>style.visibility</p:attrName>
                                        </p:attrNameLst>
                                      </p:cBhvr>
                                      <p:to>
                                        <p:strVal val="visible"/>
                                      </p:to>
                                    </p:set>
                                    <p:animEffect transition="in" filter="fade">
                                      <p:cBhvr>
                                        <p:cTn id="66" dur="500"/>
                                        <p:tgtEl>
                                          <p:spTgt spid="11">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1">
                                            <p:txEl>
                                              <p:pRg st="1" end="1"/>
                                            </p:txEl>
                                          </p:spTgt>
                                        </p:tgtEl>
                                        <p:attrNameLst>
                                          <p:attrName>style.visibility</p:attrName>
                                        </p:attrNameLst>
                                      </p:cBhvr>
                                      <p:to>
                                        <p:strVal val="visible"/>
                                      </p:to>
                                    </p:set>
                                    <p:animEffect transition="in" filter="fade">
                                      <p:cBhvr>
                                        <p:cTn id="69" dur="500"/>
                                        <p:tgtEl>
                                          <p:spTgt spid="11">
                                            <p:txEl>
                                              <p:pRg st="1" end="1"/>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xEl>
                                              <p:pRg st="0" end="0"/>
                                            </p:txEl>
                                          </p:spTgt>
                                        </p:tgtEl>
                                        <p:attrNameLst>
                                          <p:attrName>style.visibility</p:attrName>
                                        </p:attrNameLst>
                                      </p:cBhvr>
                                      <p:to>
                                        <p:strVal val="visible"/>
                                      </p:to>
                                    </p:set>
                                    <p:animEffect transition="in" filter="fade">
                                      <p:cBhvr>
                                        <p:cTn id="75" dur="500"/>
                                        <p:tgtEl>
                                          <p:spTgt spid="18">
                                            <p:txEl>
                                              <p:pRg st="0" end="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
                                            <p:txEl>
                                              <p:pRg st="1" end="1"/>
                                            </p:txEl>
                                          </p:spTgt>
                                        </p:tgtEl>
                                        <p:attrNameLst>
                                          <p:attrName>style.visibility</p:attrName>
                                        </p:attrNameLst>
                                      </p:cBhvr>
                                      <p:to>
                                        <p:strVal val="visible"/>
                                      </p:to>
                                    </p:set>
                                    <p:animEffect transition="in" filter="fade">
                                      <p:cBhvr>
                                        <p:cTn id="78" dur="500"/>
                                        <p:tgtEl>
                                          <p:spTgt spid="18">
                                            <p:txEl>
                                              <p:pRg st="1" end="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
                                            <p:txEl>
                                              <p:pRg st="0" end="0"/>
                                            </p:txEl>
                                          </p:spTgt>
                                        </p:tgtEl>
                                        <p:attrNameLst>
                                          <p:attrName>style.visibility</p:attrName>
                                        </p:attrNameLst>
                                      </p:cBhvr>
                                      <p:to>
                                        <p:strVal val="visible"/>
                                      </p:to>
                                    </p:set>
                                    <p:animEffect transition="in" filter="fade">
                                      <p:cBhvr>
                                        <p:cTn id="84" dur="500"/>
                                        <p:tgtEl>
                                          <p:spTgt spid="17">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7">
                                            <p:txEl>
                                              <p:pRg st="1" end="1"/>
                                            </p:txEl>
                                          </p:spTgt>
                                        </p:tgtEl>
                                        <p:attrNameLst>
                                          <p:attrName>style.visibility</p:attrName>
                                        </p:attrNameLst>
                                      </p:cBhvr>
                                      <p:to>
                                        <p:strVal val="visible"/>
                                      </p:to>
                                    </p:set>
                                    <p:animEffect transition="in" filter="fade">
                                      <p:cBhvr>
                                        <p:cTn id="87" dur="500"/>
                                        <p:tgtEl>
                                          <p:spTgt spid="17">
                                            <p:txEl>
                                              <p:pRg st="1" end="1"/>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fade">
                                      <p:cBhvr>
                                        <p:cTn id="90" dur="500"/>
                                        <p:tgtEl>
                                          <p:spTgt spid="7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Effect transition="in" filter="fade">
                                      <p:cBhvr>
                                        <p:cTn id="93" dur="500"/>
                                        <p:tgtEl>
                                          <p:spTgt spid="22">
                                            <p:txEl>
                                              <p:pRg st="0" end="0"/>
                                            </p:tx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xEl>
                                              <p:pRg st="1" end="1"/>
                                            </p:txEl>
                                          </p:spTgt>
                                        </p:tgtEl>
                                        <p:attrNameLst>
                                          <p:attrName>style.visibility</p:attrName>
                                        </p:attrNameLst>
                                      </p:cBhvr>
                                      <p:to>
                                        <p:strVal val="visible"/>
                                      </p:to>
                                    </p:set>
                                    <p:animEffect transition="in" filter="fade">
                                      <p:cBhvr>
                                        <p:cTn id="96" dur="500"/>
                                        <p:tgtEl>
                                          <p:spTgt spid="22">
                                            <p:txEl>
                                              <p:pRg st="1" end="1"/>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64" presetClass="path" presetSubtype="0" decel="100000" fill="hold" grpId="1" nodeType="withEffect">
                                  <p:stCondLst>
                                    <p:cond delay="0"/>
                                  </p:stCondLst>
                                  <p:childTnLst>
                                    <p:animMotion origin="layout" path="M -2.70833E-6 0.10023 L -2.70833E-6 2.22222E-6 " pathEditMode="relative" rAng="0" ptsTypes="AA">
                                      <p:cBhvr>
                                        <p:cTn id="101" dur="750" fill="hold"/>
                                        <p:tgtEl>
                                          <p:spTgt spid="12"/>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2" grpId="0" build="p"/>
      <p:bldP spid="3" grpId="0" build="p"/>
      <p:bldP spid="8" grpId="0" uiExpand="1" build="p"/>
      <p:bldP spid="16" grpId="0" uiExpand="1" build="p"/>
      <p:bldP spid="4" grpId="0" uiExpand="1" build="p"/>
      <p:bldP spid="14" grpId="0" build="p"/>
      <p:bldP spid="6" grpId="0" uiExpand="1" build="p"/>
      <p:bldP spid="11" grpId="0" uiExpand="1" build="p"/>
      <p:bldP spid="18" grpId="0" uiExpand="1" build="p"/>
      <p:bldP spid="17" grpId="0" uiExpand="1" build="p"/>
      <p:bldP spid="22" grpId="0" uiExpand="1" build="p"/>
      <p:bldP spid="12" grpId="0"/>
      <p:bldP spid="12" grpId="1"/>
    </p:bldLst>
  </p:timing>
</p:sld>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7D100EA43E644A95A1AFA277A9D8AC" ma:contentTypeVersion="14" ma:contentTypeDescription="Create a new document." ma:contentTypeScope="" ma:versionID="e653c8050cb6df7ce6e6850dde87b611">
  <xsd:schema xmlns:xsd="http://www.w3.org/2001/XMLSchema" xmlns:xs="http://www.w3.org/2001/XMLSchema" xmlns:p="http://schemas.microsoft.com/office/2006/metadata/properties" xmlns:ns2="d90a9632-a870-49ae-9378-225bd5c60b0a" xmlns:ns3="0432d51d-9459-41b2-acee-fcf93e3ac757" targetNamespace="http://schemas.microsoft.com/office/2006/metadata/properties" ma:root="true" ma:fieldsID="a1296f3afd3245bc6ca01f28dd614784" ns2:_="" ns3:_="">
    <xsd:import namespace="d90a9632-a870-49ae-9378-225bd5c60b0a"/>
    <xsd:import namespace="0432d51d-9459-41b2-acee-fcf93e3ac75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3:SharedWithUsers" minOccurs="0"/>
                <xsd:element ref="ns3:SharedWithDetails" minOccurs="0"/>
                <xsd:element ref="ns2:number" minOccurs="0"/>
                <xsd:element ref="ns2:num"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0a9632-a870-49ae-9378-225bd5c60b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number" ma:index="19" nillable="true" ma:displayName="number" ma:decimals="0" ma:default="1" ma:format="Dropdown" ma:internalName="number" ma:percentage="FALSE">
      <xsd:simpleType>
        <xsd:restriction base="dms:Number"/>
      </xsd:simpleType>
    </xsd:element>
    <xsd:element name="num" ma:index="20" nillable="true" ma:displayName="num" ma:decimals="0" ma:default="0" ma:format="Dropdown" ma:internalName="num" ma:percentage="FALSE">
      <xsd:simpleType>
        <xsd:restriction base="dms:Number"/>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32d51d-9459-41b2-acee-fcf93e3ac75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d90a9632-a870-49ae-9378-225bd5c60b0a" xsi:nil="true"/>
    <number xmlns="d90a9632-a870-49ae-9378-225bd5c60b0a">1</number>
    <num xmlns="d90a9632-a870-49ae-9378-225bd5c60b0a">0</num>
  </documentManagement>
</p:properties>
</file>

<file path=customXml/itemProps1.xml><?xml version="1.0" encoding="utf-8"?>
<ds:datastoreItem xmlns:ds="http://schemas.openxmlformats.org/officeDocument/2006/customXml" ds:itemID="{EFD098DB-07D2-4395-A44A-FA8957730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0a9632-a870-49ae-9378-225bd5c60b0a"/>
    <ds:schemaRef ds:uri="0432d51d-9459-41b2-acee-fcf93e3ac7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58CED8-6090-41BF-8FC6-613CB238669F}">
  <ds:schemaRefs>
    <ds:schemaRef ds:uri="http://schemas.microsoft.com/sharepoint/v3/contenttype/forms"/>
  </ds:schemaRefs>
</ds:datastoreItem>
</file>

<file path=customXml/itemProps3.xml><?xml version="1.0" encoding="utf-8"?>
<ds:datastoreItem xmlns:ds="http://schemas.openxmlformats.org/officeDocument/2006/customXml" ds:itemID="{F4A723ED-F13F-4C9C-87D1-65E419AF8171}">
  <ds:schemaRefs>
    <ds:schemaRef ds:uri="http://purl.org/dc/dcmitype/"/>
    <ds:schemaRef ds:uri="http://schemas.microsoft.com/office/2006/documentManagement/types"/>
    <ds:schemaRef ds:uri="http://schemas.microsoft.com/office/2006/metadata/properties"/>
    <ds:schemaRef ds:uri="http://purl.org/dc/elements/1.1/"/>
    <ds:schemaRef ds:uri="0432d51d-9459-41b2-acee-fcf93e3ac757"/>
    <ds:schemaRef ds:uri="d90a9632-a870-49ae-9378-225bd5c60b0a"/>
    <ds:schemaRef ds:uri="http://schemas.microsoft.com/office/infopath/2007/PartnerControls"/>
    <ds:schemaRef ds:uri="http://purl.org/dc/term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2201</TotalTime>
  <Words>3729</Words>
  <Application>Microsoft Office PowerPoint</Application>
  <PresentationFormat>Widescreen</PresentationFormat>
  <Paragraphs>467</Paragraphs>
  <Slides>35</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Segoe</vt:lpstr>
      <vt:lpstr>Segoe UI</vt:lpstr>
      <vt:lpstr>Segoe UI </vt:lpstr>
      <vt:lpstr>Segoe UI Semibold</vt:lpstr>
      <vt:lpstr>Wingdings</vt:lpstr>
      <vt:lpstr>Azure Design Template</vt:lpstr>
      <vt:lpstr>Cloud Adoption Framework for Azure  Cloud Governance Overview</vt:lpstr>
      <vt:lpstr>Agenda</vt:lpstr>
      <vt:lpstr>Microsoft Azure  Cloud Adoption Framework  overview</vt:lpstr>
      <vt:lpstr>Principle of governance = Achieve balance. Deliver modernization.</vt:lpstr>
      <vt:lpstr>An iterative process that supports your business… as it evolves</vt:lpstr>
      <vt:lpstr>Why is governance important?</vt:lpstr>
      <vt:lpstr>Governance methodology overview</vt:lpstr>
      <vt:lpstr>Drive cloud adoption efficiency  in an iterative governance process –  four key exercises to focus on: (1 of 2)</vt:lpstr>
      <vt:lpstr>Governance model</vt:lpstr>
      <vt:lpstr>Governance – develops and evolves corporate policies for:</vt:lpstr>
      <vt:lpstr>Cloud governance team (1 of 3)</vt:lpstr>
      <vt:lpstr>Cloud governance team (2 of 3)</vt:lpstr>
      <vt:lpstr>Cloud governance team (3 of 3)</vt:lpstr>
      <vt:lpstr>Governance as actionable model</vt:lpstr>
      <vt:lpstr>Cost management</vt:lpstr>
      <vt:lpstr>Security baseline</vt:lpstr>
      <vt:lpstr>Resource consistency</vt:lpstr>
      <vt:lpstr>Identity baseline</vt:lpstr>
      <vt:lpstr>Deployment acceleration</vt:lpstr>
      <vt:lpstr>Define your initial governance state –  leverage the Governance benchmark assessment</vt:lpstr>
      <vt:lpstr>Drive cloud adoption efficiency  in an iterative governance process –  four key exercises to focus on: (2 of 2)</vt:lpstr>
      <vt:lpstr>Benchmark your governance state</vt:lpstr>
      <vt:lpstr>Take action and set up your initial governance foundation</vt:lpstr>
      <vt:lpstr>Guard and manage your digital transformation: Mature your governance, security, and compliance strategy, move ahead, and remediate new risk with protected data, critical apps, and cost with just-in-time governance layers.</vt:lpstr>
      <vt:lpstr>Executing incremental governance</vt:lpstr>
      <vt:lpstr>Build the governance MVP </vt:lpstr>
      <vt:lpstr>Making Governance Actionable with Azure Native Tools</vt:lpstr>
      <vt:lpstr>Sample policies: Cost management</vt:lpstr>
      <vt:lpstr>Sample policies: Security baseline</vt:lpstr>
      <vt:lpstr>Sample policies: Resource consistency</vt:lpstr>
      <vt:lpstr>Sample policies: Identity baseline</vt:lpstr>
      <vt:lpstr>Sample policies: Deployment acceleration</vt:lpstr>
      <vt:lpstr>Next Steps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dc:title>
  <dc:creator>Harshala Sawant</dc:creator>
  <cp:lastModifiedBy>Jonathan Vella</cp:lastModifiedBy>
  <cp:revision>194</cp:revision>
  <dcterms:created xsi:type="dcterms:W3CDTF">2020-05-26T16:45:41Z</dcterms:created>
  <dcterms:modified xsi:type="dcterms:W3CDTF">2023-01-24T08:45:59Z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0x010100807D100EA43E644A95A1AFA277A9D8AC</vt:lpwstr>
  </property>
  <property fmtid="{D5CDD505-2E9C-101B-9397-08002B2CF9AE}" pid="3" name="MSIP_Label_f42aa342-8706-4288-bd11-ebb85995028c_Enabled">
    <vt:lpwstr>true</vt:lpwstr>
  </property>
  <property fmtid="{D5CDD505-2E9C-101B-9397-08002B2CF9AE}" pid="4" name="MSIP_Label_f42aa342-8706-4288-bd11-ebb85995028c_SetDate">
    <vt:lpwstr>2020-06-04T15:20:50Z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4fe685d5-8592-4155-8e95-d8d102f74dc0</vt:lpwstr>
  </property>
  <property fmtid="{D5CDD505-2E9C-101B-9397-08002B2CF9AE}" pid="9" name="MSIP_Label_f42aa342-8706-4288-bd11-ebb85995028c_ContentBits">
    <vt:lpwstr>0</vt:lpwstr>
  </property>
</Properties>
</file>